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68" r:id="rId5"/>
    <p:sldId id="269" r:id="rId6"/>
    <p:sldId id="274" r:id="rId7"/>
    <p:sldId id="271" r:id="rId8"/>
    <p:sldId id="258" r:id="rId9"/>
    <p:sldId id="276" r:id="rId10"/>
    <p:sldId id="259" r:id="rId11"/>
    <p:sldId id="260" r:id="rId12"/>
    <p:sldId id="277" r:id="rId13"/>
    <p:sldId id="280" r:id="rId14"/>
    <p:sldId id="261" r:id="rId15"/>
    <p:sldId id="275" r:id="rId16"/>
    <p:sldId id="262" r:id="rId17"/>
    <p:sldId id="278" r:id="rId18"/>
    <p:sldId id="263" r:id="rId19"/>
    <p:sldId id="264" r:id="rId20"/>
    <p:sldId id="270" r:id="rId21"/>
    <p:sldId id="265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gif"/><Relationship Id="rId7" Type="http://schemas.openxmlformats.org/officeDocument/2006/relationships/image" Target="../media/image10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Разработала: </a:t>
            </a:r>
            <a:r>
              <a:rPr lang="ru-RU" sz="2000" dirty="0" err="1" smtClean="0">
                <a:solidFill>
                  <a:srgbClr val="002060"/>
                </a:solidFill>
              </a:rPr>
              <a:t>Уксусникова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М.С.-учитель</a:t>
            </a:r>
            <a:r>
              <a:rPr lang="ru-RU" sz="2000" dirty="0" smtClean="0">
                <a:solidFill>
                  <a:srgbClr val="002060"/>
                </a:solidFill>
              </a:rPr>
              <a:t> начальных классов  ТМК ОУ «</a:t>
            </a:r>
            <a:r>
              <a:rPr lang="ru-RU" sz="2000" dirty="0" err="1" smtClean="0">
                <a:solidFill>
                  <a:srgbClr val="002060"/>
                </a:solidFill>
              </a:rPr>
              <a:t>Новорыбинская</a:t>
            </a:r>
            <a:r>
              <a:rPr lang="ru-RU" sz="2000" dirty="0" smtClean="0">
                <a:solidFill>
                  <a:srgbClr val="002060"/>
                </a:solidFill>
              </a:rPr>
              <a:t> средняя школа»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err="1" smtClean="0">
                <a:solidFill>
                  <a:srgbClr val="002060"/>
                </a:solidFill>
              </a:rPr>
              <a:t>П.Новорыбная</a:t>
            </a:r>
            <a:r>
              <a:rPr lang="ru-RU" sz="2000" dirty="0" smtClean="0">
                <a:solidFill>
                  <a:srgbClr val="002060"/>
                </a:solidFill>
              </a:rPr>
              <a:t> 2019 г.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b3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1292225" cy="1306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русского языка во 2 классе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81200" y="3810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Таймырское муниципальное казённое общеобразовательное учреждение «</a:t>
            </a:r>
            <a:r>
              <a:rPr lang="ru-RU" u="sng" dirty="0" err="1" smtClean="0"/>
              <a:t>Новорыбинская</a:t>
            </a:r>
            <a:r>
              <a:rPr lang="ru-RU" u="sng" dirty="0" smtClean="0"/>
              <a:t> средняя школа»</a:t>
            </a: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Открытие нового  знания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b3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1292225" cy="13065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1752600"/>
            <a:ext cx="811056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Упр.148 ,стр.97.</a:t>
            </a:r>
          </a:p>
          <a:p>
            <a:r>
              <a:rPr lang="ru-RU" sz="2400" dirty="0" smtClean="0"/>
              <a:t>-Как  узнать  , какую букву надо проверять в слове?</a:t>
            </a:r>
          </a:p>
          <a:p>
            <a:r>
              <a:rPr lang="ru-RU" sz="2400" dirty="0" smtClean="0"/>
              <a:t>Попробуем вместе проговорить по порядку как это сделать:</a:t>
            </a:r>
          </a:p>
          <a:p>
            <a:r>
              <a:rPr lang="ru-RU" sz="2400" dirty="0" smtClean="0"/>
              <a:t>1.Надо поставить ударение.</a:t>
            </a:r>
          </a:p>
          <a:p>
            <a:r>
              <a:rPr lang="ru-RU" sz="2400" dirty="0" smtClean="0"/>
              <a:t>2.Подчеркнуть безударные  гласные  в слове.</a:t>
            </a:r>
          </a:p>
          <a:p>
            <a:r>
              <a:rPr lang="ru-RU" sz="2400" dirty="0" smtClean="0"/>
              <a:t>3.Выделить корень.</a:t>
            </a:r>
          </a:p>
          <a:p>
            <a:pPr>
              <a:buFontTx/>
              <a:buChar char="-"/>
            </a:pPr>
            <a:r>
              <a:rPr lang="ru-RU" sz="2400" dirty="0" smtClean="0"/>
              <a:t>Назовите проверочные слова : </a:t>
            </a:r>
          </a:p>
          <a:p>
            <a:pPr>
              <a:buFontTx/>
              <a:buChar char="-"/>
            </a:pPr>
            <a:endParaRPr lang="ru-RU" sz="2400" dirty="0" smtClean="0"/>
          </a:p>
          <a:p>
            <a:pPr>
              <a:buFontTx/>
              <a:buChar char="-"/>
            </a:pPr>
            <a:r>
              <a:rPr lang="ru-RU" sz="2400" dirty="0" smtClean="0"/>
              <a:t>Слово, море, лист , лес,</a:t>
            </a:r>
          </a:p>
          <a:p>
            <a:pPr>
              <a:buFontTx/>
              <a:buChar char="-"/>
            </a:pPr>
            <a:r>
              <a:rPr lang="ru-RU" sz="2400" dirty="0" smtClean="0"/>
              <a:t>Земли ,врач , след , стриж.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Моделирование открытого знания с проговариванием во внешней речи</a:t>
            </a:r>
            <a:endParaRPr lang="ru-RU" dirty="0"/>
          </a:p>
        </p:txBody>
      </p:sp>
      <p:pic>
        <p:nvPicPr>
          <p:cNvPr id="3" name="Рисунок 2" descr="b3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28600"/>
            <a:ext cx="1292225" cy="13065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" y="3244334"/>
            <a:ext cx="77320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Выполнить : Упр.146,стр 96</a:t>
            </a:r>
          </a:p>
          <a:p>
            <a:r>
              <a:rPr lang="ru-RU" sz="2000" dirty="0" smtClean="0"/>
              <a:t>-Как узнать какую букву надо проверять в слове?</a:t>
            </a:r>
          </a:p>
          <a:p>
            <a:r>
              <a:rPr lang="ru-RU" sz="2000" dirty="0" smtClean="0"/>
              <a:t>1.Надо поставить ударение.</a:t>
            </a:r>
          </a:p>
          <a:p>
            <a:r>
              <a:rPr lang="ru-RU" sz="2000" dirty="0" smtClean="0"/>
              <a:t>2.Подчеркнуть безударные гласные.</a:t>
            </a:r>
          </a:p>
          <a:p>
            <a:r>
              <a:rPr lang="ru-RU" sz="2000" dirty="0" smtClean="0"/>
              <a:t>3.Выделить  корень. </a:t>
            </a:r>
          </a:p>
          <a:p>
            <a:r>
              <a:rPr lang="ru-RU" sz="2000" dirty="0" smtClean="0"/>
              <a:t>Назовите проверочные слова к каждому слову.</a:t>
            </a:r>
          </a:p>
          <a:p>
            <a:r>
              <a:rPr lang="ru-RU" sz="2000" dirty="0" smtClean="0"/>
              <a:t>В каких словах для проверки  вы изменяли форму  слова?</a:t>
            </a:r>
          </a:p>
          <a:p>
            <a:r>
              <a:rPr lang="ru-RU" sz="2000" dirty="0" smtClean="0"/>
              <a:t>В каких словах для проверки вы подбирали однокоренные слова?</a:t>
            </a:r>
          </a:p>
          <a:p>
            <a:r>
              <a:rPr lang="ru-RU" sz="2000" dirty="0" smtClean="0"/>
              <a:t>Запишите сначала  проверочное слово , затем проверяемое.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Сделаем вывод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600200"/>
            <a:ext cx="7010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Чтобы подобрать проверочное слово для обозначения буквой  безударного гласного  звука в корне  надо:</a:t>
            </a:r>
          </a:p>
          <a:p>
            <a:endParaRPr lang="ru-RU" sz="2400" dirty="0" smtClean="0"/>
          </a:p>
          <a:p>
            <a:r>
              <a:rPr lang="ru-RU" sz="2400" dirty="0" smtClean="0"/>
              <a:t>1.или изменить форму слова;(м</a:t>
            </a:r>
            <a:r>
              <a:rPr lang="ru-RU" sz="2400" b="1" dirty="0" smtClean="0"/>
              <a:t>о</a:t>
            </a:r>
            <a:r>
              <a:rPr lang="ru-RU" sz="2400" dirty="0" smtClean="0"/>
              <a:t>ря</a:t>
            </a:r>
            <a:r>
              <a:rPr lang="ar-AE" sz="2400" dirty="0" smtClean="0">
                <a:latin typeface="Times New Roman"/>
                <a:cs typeface="Times New Roman"/>
              </a:rPr>
              <a:t>ؙ</a:t>
            </a:r>
            <a:r>
              <a:rPr lang="ru-RU" sz="2400" dirty="0" smtClean="0"/>
              <a:t>-мо</a:t>
            </a:r>
            <a:r>
              <a:rPr lang="ar-AE" sz="2400" dirty="0" smtClean="0">
                <a:latin typeface="Times New Roman"/>
                <a:cs typeface="Times New Roman"/>
              </a:rPr>
              <a:t>ؙ</a:t>
            </a:r>
            <a:r>
              <a:rPr lang="ru-RU" sz="2400" dirty="0" smtClean="0"/>
              <a:t>ре)</a:t>
            </a:r>
          </a:p>
          <a:p>
            <a:r>
              <a:rPr lang="ru-RU" sz="2400" dirty="0" smtClean="0"/>
              <a:t>2.или  подобрать однокоренное слово (тр</a:t>
            </a:r>
            <a:r>
              <a:rPr lang="ru-RU" sz="2400" b="1" dirty="0" smtClean="0"/>
              <a:t>а</a:t>
            </a:r>
            <a:r>
              <a:rPr lang="ru-RU" sz="2400" dirty="0" smtClean="0"/>
              <a:t>ва</a:t>
            </a:r>
            <a:r>
              <a:rPr lang="ar-AE" sz="2400" dirty="0" smtClean="0">
                <a:latin typeface="Times New Roman"/>
                <a:cs typeface="Times New Roman"/>
              </a:rPr>
              <a:t>ؙ</a:t>
            </a:r>
            <a:r>
              <a:rPr lang="ru-RU" sz="2400" dirty="0" smtClean="0"/>
              <a:t> –</a:t>
            </a:r>
            <a:r>
              <a:rPr lang="ru-RU" sz="2400" dirty="0" err="1" smtClean="0"/>
              <a:t>тра</a:t>
            </a:r>
            <a:r>
              <a:rPr lang="ar-AE" sz="2400" dirty="0" smtClean="0">
                <a:latin typeface="Times New Roman"/>
                <a:cs typeface="Times New Roman"/>
              </a:rPr>
              <a:t>ؙ</a:t>
            </a:r>
            <a:r>
              <a:rPr lang="ru-RU" sz="2400" dirty="0" err="1" smtClean="0"/>
              <a:t>вка</a:t>
            </a:r>
            <a:r>
              <a:rPr lang="ru-RU" sz="2400" dirty="0" smtClean="0"/>
              <a:t> )</a:t>
            </a:r>
          </a:p>
          <a:p>
            <a:r>
              <a:rPr lang="ru-RU" sz="2400" dirty="0" smtClean="0"/>
              <a:t>так , чтобы   безударный гласный в корне стал ударным.</a:t>
            </a:r>
          </a:p>
          <a:p>
            <a:endParaRPr lang="ru-RU" sz="2400" dirty="0" smtClean="0"/>
          </a:p>
          <a:p>
            <a:r>
              <a:rPr lang="ru-RU" sz="2400" dirty="0" smtClean="0"/>
              <a:t>В проверочном и проверяемом словах  гласные  в ударном и безударном слогах корня пишутся одинаково.</a:t>
            </a:r>
            <a:endParaRPr lang="ru-RU" sz="2400" dirty="0"/>
          </a:p>
        </p:txBody>
      </p:sp>
      <p:pic>
        <p:nvPicPr>
          <p:cNvPr id="4" name="Рисунок 3" descr="b3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1292225" cy="1306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проверки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71604" y="857233"/>
          <a:ext cx="6048396" cy="357190"/>
        </p:xfrm>
        <a:graphic>
          <a:graphicData uri="http://schemas.openxmlformats.org/drawingml/2006/table">
            <a:tbl>
              <a:tblPr/>
              <a:tblGrid>
                <a:gridCol w="6048396"/>
              </a:tblGrid>
              <a:tr h="35719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1571612"/>
            <a:ext cx="678661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Составим алгоритм проверки слов с безударными гласными.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1. Читаю слово.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2. Определяю ударение.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3. Подбираю однокоренные слова.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4. Выделяю корень.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5. Подбираю проверочное слово.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6. Пишу гласную.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b3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"/>
            <a:ext cx="1292225" cy="1306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pic>
        <p:nvPicPr>
          <p:cNvPr id="3" name="Рисунок 2" descr="b3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"/>
            <a:ext cx="1292225" cy="13065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95400" y="2209800"/>
            <a:ext cx="6858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Выполним упражнение «Цапли» </a:t>
            </a:r>
          </a:p>
          <a:p>
            <a:r>
              <a:rPr lang="ru-RU" sz="2400" dirty="0" smtClean="0"/>
              <a:t>Встали возле парт.</a:t>
            </a:r>
          </a:p>
          <a:p>
            <a:r>
              <a:rPr lang="ru-RU" sz="2400" dirty="0" smtClean="0"/>
              <a:t>По  команде «Цапли»  вы должны одновременно кивать головой, стоять попеременно на левой и правой ноге и махать руками , как  птица крыльями.  Все движения делаем  с музыкальным сопровождением.</a:t>
            </a:r>
          </a:p>
          <a:p>
            <a:endParaRPr lang="ru-RU" sz="2400" dirty="0" smtClean="0"/>
          </a:p>
          <a:p>
            <a:r>
              <a:rPr lang="ru-RU" sz="2400" dirty="0" smtClean="0"/>
              <a:t>И так   начали…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b3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81000"/>
            <a:ext cx="1292225" cy="1306512"/>
          </a:xfrm>
          <a:prstGeom prst="rect">
            <a:avLst/>
          </a:prstGeom>
          <a:noFill/>
        </p:spPr>
      </p:pic>
      <p:sp>
        <p:nvSpPr>
          <p:cNvPr id="13360" name="Freeform 48" descr="Штриховой диагональный 2"/>
          <p:cNvSpPr>
            <a:spLocks/>
          </p:cNvSpPr>
          <p:nvPr/>
        </p:nvSpPr>
        <p:spPr bwMode="auto">
          <a:xfrm rot="-126566">
            <a:off x="-393700" y="5222875"/>
            <a:ext cx="9864725" cy="2884488"/>
          </a:xfrm>
          <a:custGeom>
            <a:avLst/>
            <a:gdLst/>
            <a:ahLst/>
            <a:cxnLst>
              <a:cxn ang="0">
                <a:pos x="268" y="735"/>
              </a:cxn>
              <a:cxn ang="0">
                <a:pos x="318" y="620"/>
              </a:cxn>
              <a:cxn ang="0">
                <a:pos x="400" y="554"/>
              </a:cxn>
              <a:cxn ang="0">
                <a:pos x="458" y="513"/>
              </a:cxn>
              <a:cxn ang="0">
                <a:pos x="606" y="439"/>
              </a:cxn>
              <a:cxn ang="0">
                <a:pos x="631" y="415"/>
              </a:cxn>
              <a:cxn ang="0">
                <a:pos x="647" y="390"/>
              </a:cxn>
              <a:cxn ang="0">
                <a:pos x="762" y="332"/>
              </a:cxn>
              <a:cxn ang="0">
                <a:pos x="812" y="308"/>
              </a:cxn>
              <a:cxn ang="0">
                <a:pos x="836" y="291"/>
              </a:cxn>
              <a:cxn ang="0">
                <a:pos x="894" y="275"/>
              </a:cxn>
              <a:cxn ang="0">
                <a:pos x="1272" y="118"/>
              </a:cxn>
              <a:cxn ang="0">
                <a:pos x="1338" y="77"/>
              </a:cxn>
              <a:cxn ang="0">
                <a:pos x="2145" y="61"/>
              </a:cxn>
              <a:cxn ang="0">
                <a:pos x="2614" y="52"/>
              </a:cxn>
              <a:cxn ang="0">
                <a:pos x="2663" y="44"/>
              </a:cxn>
              <a:cxn ang="0">
                <a:pos x="2893" y="11"/>
              </a:cxn>
              <a:cxn ang="0">
                <a:pos x="3478" y="44"/>
              </a:cxn>
              <a:cxn ang="0">
                <a:pos x="3601" y="94"/>
              </a:cxn>
              <a:cxn ang="0">
                <a:pos x="3905" y="168"/>
              </a:cxn>
              <a:cxn ang="0">
                <a:pos x="4391" y="176"/>
              </a:cxn>
              <a:cxn ang="0">
                <a:pos x="4473" y="217"/>
              </a:cxn>
              <a:cxn ang="0">
                <a:pos x="4580" y="225"/>
              </a:cxn>
              <a:cxn ang="0">
                <a:pos x="4630" y="258"/>
              </a:cxn>
              <a:cxn ang="0">
                <a:pos x="4704" y="340"/>
              </a:cxn>
              <a:cxn ang="0">
                <a:pos x="4909" y="398"/>
              </a:cxn>
              <a:cxn ang="0">
                <a:pos x="4951" y="415"/>
              </a:cxn>
              <a:cxn ang="0">
                <a:pos x="5206" y="431"/>
              </a:cxn>
              <a:cxn ang="0">
                <a:pos x="5271" y="480"/>
              </a:cxn>
              <a:cxn ang="0">
                <a:pos x="5288" y="497"/>
              </a:cxn>
              <a:cxn ang="0">
                <a:pos x="5321" y="546"/>
              </a:cxn>
              <a:cxn ang="0">
                <a:pos x="5378" y="587"/>
              </a:cxn>
              <a:cxn ang="0">
                <a:pos x="5477" y="628"/>
              </a:cxn>
              <a:cxn ang="0">
                <a:pos x="5527" y="645"/>
              </a:cxn>
              <a:cxn ang="0">
                <a:pos x="5658" y="719"/>
              </a:cxn>
              <a:cxn ang="0">
                <a:pos x="5757" y="793"/>
              </a:cxn>
              <a:cxn ang="0">
                <a:pos x="5946" y="834"/>
              </a:cxn>
              <a:cxn ang="0">
                <a:pos x="3214" y="916"/>
              </a:cxn>
              <a:cxn ang="0">
                <a:pos x="1840" y="892"/>
              </a:cxn>
              <a:cxn ang="0">
                <a:pos x="1223" y="884"/>
              </a:cxn>
              <a:cxn ang="0">
                <a:pos x="277" y="744"/>
              </a:cxn>
              <a:cxn ang="0">
                <a:pos x="268" y="719"/>
              </a:cxn>
              <a:cxn ang="0">
                <a:pos x="268" y="735"/>
              </a:cxn>
            </a:cxnLst>
            <a:rect l="0" t="0" r="r" b="b"/>
            <a:pathLst>
              <a:path w="6102" h="1632">
                <a:moveTo>
                  <a:pt x="268" y="735"/>
                </a:moveTo>
                <a:cubicBezTo>
                  <a:pt x="318" y="703"/>
                  <a:pt x="294" y="669"/>
                  <a:pt x="318" y="620"/>
                </a:cubicBezTo>
                <a:cubicBezTo>
                  <a:pt x="335" y="585"/>
                  <a:pt x="365" y="567"/>
                  <a:pt x="400" y="554"/>
                </a:cubicBezTo>
                <a:cubicBezTo>
                  <a:pt x="421" y="534"/>
                  <a:pt x="430" y="522"/>
                  <a:pt x="458" y="513"/>
                </a:cubicBezTo>
                <a:cubicBezTo>
                  <a:pt x="493" y="460"/>
                  <a:pt x="547" y="453"/>
                  <a:pt x="606" y="439"/>
                </a:cubicBezTo>
                <a:cubicBezTo>
                  <a:pt x="614" y="431"/>
                  <a:pt x="624" y="424"/>
                  <a:pt x="631" y="415"/>
                </a:cubicBezTo>
                <a:cubicBezTo>
                  <a:pt x="637" y="407"/>
                  <a:pt x="640" y="397"/>
                  <a:pt x="647" y="390"/>
                </a:cubicBezTo>
                <a:cubicBezTo>
                  <a:pt x="664" y="373"/>
                  <a:pt x="736" y="340"/>
                  <a:pt x="762" y="332"/>
                </a:cubicBezTo>
                <a:cubicBezTo>
                  <a:pt x="798" y="298"/>
                  <a:pt x="756" y="333"/>
                  <a:pt x="812" y="308"/>
                </a:cubicBezTo>
                <a:cubicBezTo>
                  <a:pt x="821" y="304"/>
                  <a:pt x="827" y="295"/>
                  <a:pt x="836" y="291"/>
                </a:cubicBezTo>
                <a:cubicBezTo>
                  <a:pt x="854" y="283"/>
                  <a:pt x="875" y="281"/>
                  <a:pt x="894" y="275"/>
                </a:cubicBezTo>
                <a:cubicBezTo>
                  <a:pt x="996" y="166"/>
                  <a:pt x="1141" y="167"/>
                  <a:pt x="1272" y="118"/>
                </a:cubicBezTo>
                <a:cubicBezTo>
                  <a:pt x="1288" y="95"/>
                  <a:pt x="1308" y="78"/>
                  <a:pt x="1338" y="77"/>
                </a:cubicBezTo>
                <a:cubicBezTo>
                  <a:pt x="1487" y="70"/>
                  <a:pt x="2073" y="62"/>
                  <a:pt x="2145" y="61"/>
                </a:cubicBezTo>
                <a:cubicBezTo>
                  <a:pt x="2306" y="1"/>
                  <a:pt x="2333" y="47"/>
                  <a:pt x="2614" y="52"/>
                </a:cubicBezTo>
                <a:cubicBezTo>
                  <a:pt x="2714" y="79"/>
                  <a:pt x="2599" y="58"/>
                  <a:pt x="2663" y="44"/>
                </a:cubicBezTo>
                <a:cubicBezTo>
                  <a:pt x="2735" y="28"/>
                  <a:pt x="2819" y="25"/>
                  <a:pt x="2893" y="11"/>
                </a:cubicBezTo>
                <a:cubicBezTo>
                  <a:pt x="3737" y="26"/>
                  <a:pt x="3203" y="0"/>
                  <a:pt x="3478" y="44"/>
                </a:cubicBezTo>
                <a:cubicBezTo>
                  <a:pt x="3531" y="82"/>
                  <a:pt x="3529" y="83"/>
                  <a:pt x="3601" y="94"/>
                </a:cubicBezTo>
                <a:cubicBezTo>
                  <a:pt x="3697" y="186"/>
                  <a:pt x="3759" y="164"/>
                  <a:pt x="3905" y="168"/>
                </a:cubicBezTo>
                <a:cubicBezTo>
                  <a:pt x="4067" y="172"/>
                  <a:pt x="4229" y="173"/>
                  <a:pt x="4391" y="176"/>
                </a:cubicBezTo>
                <a:cubicBezTo>
                  <a:pt x="4424" y="187"/>
                  <a:pt x="4435" y="211"/>
                  <a:pt x="4473" y="217"/>
                </a:cubicBezTo>
                <a:cubicBezTo>
                  <a:pt x="4508" y="223"/>
                  <a:pt x="4544" y="222"/>
                  <a:pt x="4580" y="225"/>
                </a:cubicBezTo>
                <a:cubicBezTo>
                  <a:pt x="4597" y="236"/>
                  <a:pt x="4619" y="241"/>
                  <a:pt x="4630" y="258"/>
                </a:cubicBezTo>
                <a:cubicBezTo>
                  <a:pt x="4647" y="284"/>
                  <a:pt x="4673" y="329"/>
                  <a:pt x="4704" y="340"/>
                </a:cubicBezTo>
                <a:cubicBezTo>
                  <a:pt x="4770" y="364"/>
                  <a:pt x="4844" y="372"/>
                  <a:pt x="4909" y="398"/>
                </a:cubicBezTo>
                <a:cubicBezTo>
                  <a:pt x="4923" y="404"/>
                  <a:pt x="4936" y="412"/>
                  <a:pt x="4951" y="415"/>
                </a:cubicBezTo>
                <a:cubicBezTo>
                  <a:pt x="4993" y="423"/>
                  <a:pt x="5200" y="431"/>
                  <a:pt x="5206" y="431"/>
                </a:cubicBezTo>
                <a:cubicBezTo>
                  <a:pt x="5248" y="445"/>
                  <a:pt x="5224" y="433"/>
                  <a:pt x="5271" y="480"/>
                </a:cubicBezTo>
                <a:cubicBezTo>
                  <a:pt x="5277" y="486"/>
                  <a:pt x="5288" y="497"/>
                  <a:pt x="5288" y="497"/>
                </a:cubicBezTo>
                <a:cubicBezTo>
                  <a:pt x="5303" y="558"/>
                  <a:pt x="5282" y="507"/>
                  <a:pt x="5321" y="546"/>
                </a:cubicBezTo>
                <a:cubicBezTo>
                  <a:pt x="5367" y="592"/>
                  <a:pt x="5319" y="573"/>
                  <a:pt x="5378" y="587"/>
                </a:cubicBezTo>
                <a:cubicBezTo>
                  <a:pt x="5404" y="613"/>
                  <a:pt x="5442" y="616"/>
                  <a:pt x="5477" y="628"/>
                </a:cubicBezTo>
                <a:cubicBezTo>
                  <a:pt x="5494" y="634"/>
                  <a:pt x="5527" y="645"/>
                  <a:pt x="5527" y="645"/>
                </a:cubicBezTo>
                <a:cubicBezTo>
                  <a:pt x="5563" y="683"/>
                  <a:pt x="5613" y="694"/>
                  <a:pt x="5658" y="719"/>
                </a:cubicBezTo>
                <a:cubicBezTo>
                  <a:pt x="5696" y="740"/>
                  <a:pt x="5722" y="770"/>
                  <a:pt x="5757" y="793"/>
                </a:cubicBezTo>
                <a:cubicBezTo>
                  <a:pt x="5814" y="829"/>
                  <a:pt x="5881" y="829"/>
                  <a:pt x="5946" y="834"/>
                </a:cubicBezTo>
                <a:cubicBezTo>
                  <a:pt x="6102" y="1632"/>
                  <a:pt x="4384" y="909"/>
                  <a:pt x="3214" y="916"/>
                </a:cubicBezTo>
                <a:cubicBezTo>
                  <a:pt x="2749" y="911"/>
                  <a:pt x="2303" y="899"/>
                  <a:pt x="1840" y="892"/>
                </a:cubicBezTo>
                <a:cubicBezTo>
                  <a:pt x="1531" y="858"/>
                  <a:pt x="1736" y="874"/>
                  <a:pt x="1223" y="884"/>
                </a:cubicBezTo>
                <a:cubicBezTo>
                  <a:pt x="0" y="872"/>
                  <a:pt x="277" y="1193"/>
                  <a:pt x="277" y="744"/>
                </a:cubicBezTo>
                <a:cubicBezTo>
                  <a:pt x="277" y="735"/>
                  <a:pt x="271" y="727"/>
                  <a:pt x="268" y="719"/>
                </a:cubicBezTo>
                <a:cubicBezTo>
                  <a:pt x="304" y="707"/>
                  <a:pt x="299" y="705"/>
                  <a:pt x="268" y="735"/>
                </a:cubicBezTo>
                <a:close/>
              </a:path>
            </a:pathLst>
          </a:custGeom>
          <a:pattFill prst="dashUpDiag">
            <a:fgClr>
              <a:srgbClr val="006600"/>
            </a:fgClr>
            <a:bgClr>
              <a:srgbClr val="99CC00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3332" name="Picture 20" descr="71821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lum bright="12000"/>
          </a:blip>
          <a:srcRect b="25627"/>
          <a:stretch>
            <a:fillRect/>
          </a:stretch>
        </p:blipFill>
        <p:spPr bwMode="auto">
          <a:xfrm>
            <a:off x="838200" y="914400"/>
            <a:ext cx="7129462" cy="3325812"/>
          </a:xfrm>
          <a:prstGeom prst="rect">
            <a:avLst/>
          </a:prstGeom>
          <a:noFill/>
        </p:spPr>
      </p:pic>
      <p:sp>
        <p:nvSpPr>
          <p:cNvPr id="13315" name="AutoShape 3"/>
          <p:cNvSpPr>
            <a:spLocks noChangeArrowheads="1"/>
          </p:cNvSpPr>
          <p:nvPr/>
        </p:nvSpPr>
        <p:spPr bwMode="auto">
          <a:xfrm rot="280536">
            <a:off x="1692275" y="188913"/>
            <a:ext cx="5761038" cy="2016125"/>
          </a:xfrm>
          <a:prstGeom prst="cloudCallout">
            <a:avLst>
              <a:gd name="adj1" fmla="val -22134"/>
              <a:gd name="adj2" fmla="val 31116"/>
            </a:avLst>
          </a:prstGeom>
          <a:gradFill rotWithShape="1">
            <a:gsLst>
              <a:gs pos="0">
                <a:srgbClr val="6666FF"/>
              </a:gs>
              <a:gs pos="100000">
                <a:schemeClr val="accent2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3335" name="Picture 23" descr="b3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5661025"/>
            <a:ext cx="865188" cy="874713"/>
          </a:xfrm>
          <a:prstGeom prst="rect">
            <a:avLst/>
          </a:prstGeom>
          <a:noFill/>
        </p:spPr>
      </p:pic>
      <p:pic>
        <p:nvPicPr>
          <p:cNvPr id="13339" name="Picture 27" descr="klever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5F6F1"/>
              </a:clrFrom>
              <a:clrTo>
                <a:srgbClr val="F5F6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413" y="4724400"/>
            <a:ext cx="1522412" cy="1976438"/>
          </a:xfrm>
          <a:prstGeom prst="rect">
            <a:avLst/>
          </a:prstGeom>
          <a:noFill/>
        </p:spPr>
      </p:pic>
      <p:pic>
        <p:nvPicPr>
          <p:cNvPr id="13340" name="Picture 28" descr="klever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5F6F1"/>
              </a:clrFrom>
              <a:clrTo>
                <a:srgbClr val="F5F6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7427" flipH="1">
            <a:off x="5364163" y="4724400"/>
            <a:ext cx="1371600" cy="1976438"/>
          </a:xfrm>
          <a:prstGeom prst="rect">
            <a:avLst/>
          </a:prstGeom>
          <a:noFill/>
        </p:spPr>
      </p:pic>
      <p:pic>
        <p:nvPicPr>
          <p:cNvPr id="13341" name="Picture 29" descr="b3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5300663"/>
            <a:ext cx="1292225" cy="1306512"/>
          </a:xfrm>
          <a:prstGeom prst="rect">
            <a:avLst/>
          </a:prstGeom>
          <a:noFill/>
        </p:spPr>
      </p:pic>
      <p:pic>
        <p:nvPicPr>
          <p:cNvPr id="13342" name="Picture 30" descr="b3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5661025"/>
            <a:ext cx="865187" cy="874713"/>
          </a:xfrm>
          <a:prstGeom prst="rect">
            <a:avLst/>
          </a:prstGeom>
          <a:noFill/>
        </p:spPr>
      </p:pic>
      <p:pic>
        <p:nvPicPr>
          <p:cNvPr id="13320" name="Picture 8" descr="Ins0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685800" y="5334000"/>
            <a:ext cx="1296988" cy="792163"/>
          </a:xfrm>
          <a:prstGeom prst="rect">
            <a:avLst/>
          </a:prstGeom>
          <a:noFill/>
        </p:spPr>
      </p:pic>
      <p:pic>
        <p:nvPicPr>
          <p:cNvPr id="13321" name="Picture 9" descr="Ins31"/>
          <p:cNvPicPr>
            <a:picLocks noChangeAspect="1" noChangeArrowheads="1" noCrop="1"/>
          </p:cNvPicPr>
          <p:nvPr/>
        </p:nvPicPr>
        <p:blipFill>
          <a:blip r:embed="rId7">
            <a:lum bright="-12000"/>
          </a:blip>
          <a:srcRect/>
          <a:stretch>
            <a:fillRect/>
          </a:stretch>
        </p:blipFill>
        <p:spPr bwMode="auto">
          <a:xfrm rot="20881432">
            <a:off x="7733176" y="2589648"/>
            <a:ext cx="962025" cy="962025"/>
          </a:xfrm>
          <a:prstGeom prst="rect">
            <a:avLst/>
          </a:prstGeom>
          <a:noFill/>
        </p:spPr>
      </p:pic>
      <p:sp>
        <p:nvSpPr>
          <p:cNvPr id="13348" name="AutoShape 36"/>
          <p:cNvSpPr>
            <a:spLocks noChangeArrowheads="1"/>
          </p:cNvSpPr>
          <p:nvPr/>
        </p:nvSpPr>
        <p:spPr bwMode="auto">
          <a:xfrm rot="290088">
            <a:off x="971550" y="3716338"/>
            <a:ext cx="2376488" cy="863600"/>
          </a:xfrm>
          <a:prstGeom prst="cloudCallout">
            <a:avLst>
              <a:gd name="adj1" fmla="val -30495"/>
              <a:gd name="adj2" fmla="val 38421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3349" name="AutoShape 37"/>
          <p:cNvSpPr>
            <a:spLocks noChangeArrowheads="1"/>
          </p:cNvSpPr>
          <p:nvPr/>
        </p:nvSpPr>
        <p:spPr bwMode="auto">
          <a:xfrm rot="290088">
            <a:off x="5651500" y="3644900"/>
            <a:ext cx="2376488" cy="863600"/>
          </a:xfrm>
          <a:prstGeom prst="cloudCallout">
            <a:avLst>
              <a:gd name="adj1" fmla="val -30495"/>
              <a:gd name="adj2" fmla="val 38421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3350" name="AutoShape 38"/>
          <p:cNvSpPr>
            <a:spLocks noChangeArrowheads="1"/>
          </p:cNvSpPr>
          <p:nvPr/>
        </p:nvSpPr>
        <p:spPr bwMode="auto">
          <a:xfrm rot="197821">
            <a:off x="1763713" y="333375"/>
            <a:ext cx="2447925" cy="1152525"/>
          </a:xfrm>
          <a:prstGeom prst="cloudCallout">
            <a:avLst>
              <a:gd name="adj1" fmla="val -29509"/>
              <a:gd name="adj2" fmla="val 3815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3352" name="Line 40"/>
          <p:cNvSpPr>
            <a:spLocks noChangeShapeType="1"/>
          </p:cNvSpPr>
          <p:nvPr/>
        </p:nvSpPr>
        <p:spPr bwMode="auto">
          <a:xfrm flipH="1">
            <a:off x="2411413" y="1989138"/>
            <a:ext cx="1081087" cy="3455987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53" name="Line 41"/>
          <p:cNvSpPr>
            <a:spLocks noChangeShapeType="1"/>
          </p:cNvSpPr>
          <p:nvPr/>
        </p:nvSpPr>
        <p:spPr bwMode="auto">
          <a:xfrm flipH="1">
            <a:off x="3851275" y="2060575"/>
            <a:ext cx="288925" cy="2808288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54" name="Line 42"/>
          <p:cNvSpPr>
            <a:spLocks noChangeShapeType="1"/>
          </p:cNvSpPr>
          <p:nvPr/>
        </p:nvSpPr>
        <p:spPr bwMode="auto">
          <a:xfrm>
            <a:off x="4789488" y="2205038"/>
            <a:ext cx="69850" cy="3024187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55" name="Line 43"/>
          <p:cNvSpPr>
            <a:spLocks noChangeShapeType="1"/>
          </p:cNvSpPr>
          <p:nvPr/>
        </p:nvSpPr>
        <p:spPr bwMode="auto">
          <a:xfrm>
            <a:off x="5867400" y="1989138"/>
            <a:ext cx="1150938" cy="3168650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56" name="Line 44"/>
          <p:cNvSpPr>
            <a:spLocks noChangeShapeType="1"/>
          </p:cNvSpPr>
          <p:nvPr/>
        </p:nvSpPr>
        <p:spPr bwMode="auto">
          <a:xfrm>
            <a:off x="6516688" y="1844675"/>
            <a:ext cx="1511300" cy="3097213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58" name="Line 46"/>
          <p:cNvSpPr>
            <a:spLocks noChangeShapeType="1"/>
          </p:cNvSpPr>
          <p:nvPr/>
        </p:nvSpPr>
        <p:spPr bwMode="auto">
          <a:xfrm flipH="1">
            <a:off x="1403350" y="1916113"/>
            <a:ext cx="1512888" cy="3313112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3361" name="Picture 4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Pesenka_o_raduge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</p:spPr>
      </p:pic>
      <p:pic>
        <p:nvPicPr>
          <p:cNvPr id="13362" name="Picture 50" descr="b3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6021388"/>
            <a:ext cx="865188" cy="874712"/>
          </a:xfrm>
          <a:prstGeom prst="rect">
            <a:avLst/>
          </a:prstGeom>
          <a:noFill/>
        </p:spPr>
      </p:pic>
      <p:pic>
        <p:nvPicPr>
          <p:cNvPr id="13363" name="Picture 51" descr="b3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5949950"/>
            <a:ext cx="865187" cy="874713"/>
          </a:xfrm>
          <a:prstGeom prst="rect">
            <a:avLst/>
          </a:prstGeom>
          <a:noFill/>
        </p:spPr>
      </p:pic>
      <p:pic>
        <p:nvPicPr>
          <p:cNvPr id="13364" name="Picture 52" descr="b3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5949950"/>
            <a:ext cx="865188" cy="874713"/>
          </a:xfrm>
          <a:prstGeom prst="rect">
            <a:avLst/>
          </a:prstGeom>
          <a:noFill/>
        </p:spPr>
      </p:pic>
      <p:pic>
        <p:nvPicPr>
          <p:cNvPr id="13365" name="Picture 53" descr="b3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165850"/>
            <a:ext cx="865187" cy="874713"/>
          </a:xfrm>
          <a:prstGeom prst="rect">
            <a:avLst/>
          </a:prstGeom>
          <a:noFill/>
        </p:spPr>
      </p:pic>
      <p:pic>
        <p:nvPicPr>
          <p:cNvPr id="27" name="Picture 29" descr="b3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5181600"/>
            <a:ext cx="1292225" cy="1306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3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0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5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20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5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-0.0787 L 0.41336 0.25718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0" y="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8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 -0.06366 C 0.04115 -0.08912 0.11059 -0.03796 0.12969 0.05046 C 0.14844 0.13866 0.11007 0.23125 0.0441 0.25671 C -0.02204 0.28264 -0.09166 0.23148 -0.11059 0.14259 C -0.12951 0.05486 -0.09132 -0.03819 -0.025 -0.06366 Z " pathEditMode="relative" rAng="-962626" ptsTypes="fffff">
                                      <p:cBhvr>
                                        <p:cTn id="109" dur="2000" spd="-100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0" y="1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11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2000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000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5000"/>
                            </p:stCondLst>
                            <p:childTnLst>
                              <p:par>
                                <p:cTn id="116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7" dur="2000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000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7000"/>
                            </p:stCondLst>
                            <p:childTnLst>
                              <p:par>
                                <p:cTn id="12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2" dur="2000" fill="hold"/>
                                        <p:tgtEl>
                                          <p:spTgt spid="1331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2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5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95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0500"/>
                            </p:stCondLst>
                            <p:childTnLst>
                              <p:par>
                                <p:cTn id="138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2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2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2500"/>
                            </p:stCondLst>
                            <p:childTnLst>
                              <p:par>
                                <p:cTn id="143" presetID="37" presetClass="path" presetSubtype="0" repeatCount="3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5 0.0419 L -0.00174 0.14259 C 0.0177 0.16551 0.04687 0.17847 0.07725 0.17847 C 0.11198 0.17847 0.13958 0.16551 0.15902 0.14259 L 0.25208 0.0419 " pathEditMode="relative" rAng="0" ptsTypes="FffFF">
                                      <p:cBhvr>
                                        <p:cTn id="144" dur="2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00" y="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85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9000"/>
                            </p:stCondLst>
                            <p:childTnLst>
                              <p:par>
                                <p:cTn id="1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39500"/>
                            </p:stCondLst>
                            <p:childTnLst>
                              <p:par>
                                <p:cTn id="1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0000"/>
                            </p:stCondLst>
                            <p:childTnLst>
                              <p:par>
                                <p:cTn id="1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40500"/>
                            </p:stCondLst>
                            <p:childTnLst>
                              <p:par>
                                <p:cTn id="1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1000"/>
                            </p:stCondLst>
                            <p:childTnLst>
                              <p:par>
                                <p:cTn id="1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41500"/>
                            </p:stCondLst>
                            <p:childTnLst>
                              <p:par>
                                <p:cTn id="1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42000"/>
                            </p:stCondLst>
                            <p:childTnLst>
                              <p:par>
                                <p:cTn id="1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42500"/>
                            </p:stCondLst>
                            <p:childTnLst>
                              <p:par>
                                <p:cTn id="1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43000"/>
                            </p:stCondLst>
                            <p:childTnLst>
                              <p:par>
                                <p:cTn id="1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61"/>
                </p:tgtEl>
              </p:cMediaNode>
            </p:audio>
          </p:childTnLst>
        </p:cTn>
      </p:par>
    </p:tnLst>
    <p:bldLst>
      <p:bldP spid="13315" grpId="0" animBg="1"/>
      <p:bldP spid="13315" grpId="1" animBg="1"/>
      <p:bldP spid="13315" grpId="2" animBg="1"/>
      <p:bldP spid="13348" grpId="0" animBg="1"/>
      <p:bldP spid="13349" grpId="0" animBg="1"/>
      <p:bldP spid="13350" grpId="0" animBg="1"/>
      <p:bldP spid="13350" grpId="1" animBg="1"/>
      <p:bldP spid="13352" grpId="0" animBg="1"/>
      <p:bldP spid="13352" grpId="1" animBg="1"/>
      <p:bldP spid="13353" grpId="0" animBg="1"/>
      <p:bldP spid="13353" grpId="1" animBg="1"/>
      <p:bldP spid="13354" grpId="0" animBg="1"/>
      <p:bldP spid="13354" grpId="1" animBg="1"/>
      <p:bldP spid="13355" grpId="0" animBg="1"/>
      <p:bldP spid="13355" grpId="1" animBg="1"/>
      <p:bldP spid="13356" grpId="0" animBg="1"/>
      <p:bldP spid="13356" grpId="1" animBg="1"/>
      <p:bldP spid="13358" grpId="0" animBg="1"/>
      <p:bldP spid="1335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Самостоятельная работа с самопроверкой по эталону</a:t>
            </a:r>
            <a:endParaRPr lang="ru-RU" dirty="0"/>
          </a:p>
        </p:txBody>
      </p:sp>
      <p:pic>
        <p:nvPicPr>
          <p:cNvPr id="3" name="Рисунок 2" descr="b3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1292225" cy="13065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3400" y="1981200"/>
            <a:ext cx="73152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Итак проверим  результат нашей работы:</a:t>
            </a:r>
          </a:p>
          <a:p>
            <a:r>
              <a:rPr lang="ru-RU" sz="2400" dirty="0" smtClean="0"/>
              <a:t>-Вы записали название каждого предмета, пропуская  букву ,обозначающую   безударный гласный звук в корне слова. </a:t>
            </a:r>
          </a:p>
          <a:p>
            <a:pPr>
              <a:buFontTx/>
              <a:buChar char="-"/>
            </a:pPr>
            <a:r>
              <a:rPr lang="ru-RU" sz="2400" dirty="0" smtClean="0"/>
              <a:t>Как  проверить написание этих слов?</a:t>
            </a:r>
          </a:p>
          <a:p>
            <a:pPr>
              <a:buFontTx/>
              <a:buChar char="-"/>
            </a:pPr>
            <a:r>
              <a:rPr lang="ru-RU" sz="2400" dirty="0" smtClean="0"/>
              <a:t>Св…</a:t>
            </a:r>
            <a:r>
              <a:rPr lang="ru-RU" sz="2400" dirty="0" err="1" smtClean="0"/>
              <a:t>ча</a:t>
            </a:r>
            <a:r>
              <a:rPr lang="ru-RU" sz="2400" dirty="0" smtClean="0"/>
              <a:t> – свечка, в…</a:t>
            </a:r>
            <a:r>
              <a:rPr lang="ru-RU" sz="2400" dirty="0" err="1" smtClean="0"/>
              <a:t>роны</a:t>
            </a:r>
            <a:r>
              <a:rPr lang="ru-RU" sz="2400" dirty="0" smtClean="0"/>
              <a:t> – ворон, к…за – козы, м…</a:t>
            </a:r>
            <a:r>
              <a:rPr lang="ru-RU" sz="2400" dirty="0" err="1" smtClean="0"/>
              <a:t>чи</a:t>
            </a:r>
            <a:r>
              <a:rPr lang="ru-RU" sz="2400" dirty="0" smtClean="0"/>
              <a:t> – мяч, л…</a:t>
            </a:r>
            <a:r>
              <a:rPr lang="ru-RU" sz="2400" dirty="0" err="1" smtClean="0"/>
              <a:t>са</a:t>
            </a:r>
            <a:r>
              <a:rPr lang="ru-RU" sz="2400" dirty="0" smtClean="0"/>
              <a:t> – лисы.</a:t>
            </a:r>
          </a:p>
          <a:p>
            <a:pPr>
              <a:buFontTx/>
              <a:buChar char="-"/>
            </a:pPr>
            <a:r>
              <a:rPr lang="ru-RU" sz="2400" dirty="0" smtClean="0"/>
              <a:t>Стр.97.Упр147</a:t>
            </a:r>
          </a:p>
          <a:p>
            <a:pPr>
              <a:buFontTx/>
              <a:buChar char="-"/>
            </a:pPr>
            <a:endParaRPr lang="ru-RU" sz="2400" dirty="0" smtClean="0"/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4663" y="1927225"/>
            <a:ext cx="4103687" cy="236061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2438" y="1927225"/>
            <a:ext cx="3384550" cy="236061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5010150" y="2157413"/>
            <a:ext cx="420846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св</a:t>
            </a:r>
            <a:r>
              <a:rPr lang="ru-RU" sz="32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ча - св</a:t>
            </a:r>
            <a:r>
              <a:rPr lang="ru-RU" sz="32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чи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за- к</a:t>
            </a:r>
            <a:r>
              <a:rPr lang="ru-RU" sz="32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зы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2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са- л</a:t>
            </a:r>
            <a:r>
              <a:rPr lang="ru-RU" sz="32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сы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39863" y="476250"/>
            <a:ext cx="6970712" cy="98107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1698625" y="576263"/>
            <a:ext cx="669766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4000">
                <a:latin typeface="Times New Roman" pitchFamily="18" charset="0"/>
                <a:cs typeface="Times New Roman" pitchFamily="18" charset="0"/>
              </a:rPr>
              <a:t>Безударные гласные в словах</a:t>
            </a: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522538"/>
            <a:ext cx="79057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97013" y="2547938"/>
            <a:ext cx="1033462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30475" y="2533650"/>
            <a:ext cx="1254125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5940425" y="2157413"/>
            <a:ext cx="144463" cy="192087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5724525" y="2709863"/>
            <a:ext cx="142875" cy="192087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6316663" y="2747963"/>
            <a:ext cx="144462" cy="19050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6875463" y="2157413"/>
            <a:ext cx="144462" cy="19050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5795963" y="3284538"/>
            <a:ext cx="144462" cy="192087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6434138" y="3341688"/>
            <a:ext cx="142875" cy="192087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438378" y="2590800"/>
            <a:ext cx="28575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187445" y="3176588"/>
            <a:ext cx="28575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295503" y="3749675"/>
            <a:ext cx="28575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/>
      <p:bldP spid="11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Включение в собственную  систему знаний</a:t>
            </a:r>
            <a:endParaRPr lang="ru-RU" dirty="0"/>
          </a:p>
        </p:txBody>
      </p:sp>
      <p:pic>
        <p:nvPicPr>
          <p:cNvPr id="3" name="Рисунок 2" descr="b3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0"/>
            <a:ext cx="1292225" cy="13065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472" y="2057400"/>
            <a:ext cx="80724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1.Проверим себя.</a:t>
            </a:r>
          </a:p>
          <a:p>
            <a:r>
              <a:rPr lang="ru-RU" sz="2400" dirty="0" smtClean="0"/>
              <a:t>Проговаривая шаги по подбору проверочного слова   выполним упр. 150,стр.98: </a:t>
            </a:r>
          </a:p>
          <a:p>
            <a:r>
              <a:rPr lang="ru-RU" sz="2400" dirty="0" smtClean="0"/>
              <a:t>Скалы – </a:t>
            </a:r>
            <a:r>
              <a:rPr lang="ru-RU" sz="2400" dirty="0" err="1" smtClean="0"/>
              <a:t>ск</a:t>
            </a:r>
            <a:r>
              <a:rPr lang="ru-RU" sz="2400" dirty="0" smtClean="0"/>
              <a:t>…</a:t>
            </a:r>
            <a:r>
              <a:rPr lang="ru-RU" sz="2400" dirty="0" err="1" smtClean="0"/>
              <a:t>ла</a:t>
            </a:r>
            <a:r>
              <a:rPr lang="ru-RU" sz="2400" dirty="0" smtClean="0"/>
              <a:t>, стрелы – стр…</a:t>
            </a:r>
            <a:r>
              <a:rPr lang="ru-RU" sz="2400" dirty="0" err="1" smtClean="0"/>
              <a:t>ла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 норы- н…</a:t>
            </a:r>
            <a:r>
              <a:rPr lang="ru-RU" sz="2400" dirty="0" err="1" smtClean="0"/>
              <a:t>ра</a:t>
            </a:r>
            <a:r>
              <a:rPr lang="ru-RU" sz="2400" dirty="0" smtClean="0"/>
              <a:t>, спины – </a:t>
            </a:r>
            <a:r>
              <a:rPr lang="ru-RU" sz="2400" dirty="0" err="1" smtClean="0"/>
              <a:t>сп</a:t>
            </a:r>
            <a:r>
              <a:rPr lang="ru-RU" sz="2400" dirty="0" smtClean="0"/>
              <a:t>…на, плечи – пл…</a:t>
            </a:r>
            <a:r>
              <a:rPr lang="ru-RU" sz="2400" dirty="0" err="1" smtClean="0"/>
              <a:t>чо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с </a:t>
            </a:r>
            <a:r>
              <a:rPr lang="ru-RU" sz="2400" dirty="0" err="1" smtClean="0"/>
              <a:t>траны</a:t>
            </a:r>
            <a:r>
              <a:rPr lang="ru-RU" sz="2400" dirty="0" smtClean="0"/>
              <a:t> – стр…на, числа – ч…</a:t>
            </a:r>
            <a:r>
              <a:rPr lang="ru-RU" sz="2400" dirty="0" err="1" smtClean="0"/>
              <a:t>ло</a:t>
            </a:r>
            <a:r>
              <a:rPr lang="ru-RU" sz="2400" dirty="0" smtClean="0"/>
              <a:t>, волны – в…</a:t>
            </a:r>
            <a:r>
              <a:rPr lang="ru-RU" sz="2400" dirty="0" err="1" smtClean="0"/>
              <a:t>лна</a:t>
            </a:r>
            <a:r>
              <a:rPr lang="ru-RU" sz="2400" dirty="0" smtClean="0"/>
              <a:t>, окна - ..</a:t>
            </a:r>
            <a:r>
              <a:rPr lang="ru-RU" sz="2400" dirty="0" err="1" smtClean="0"/>
              <a:t>кно</a:t>
            </a:r>
            <a:r>
              <a:rPr lang="ru-RU" sz="2400" dirty="0" smtClean="0"/>
              <a:t> ,письма – п…</a:t>
            </a:r>
            <a:r>
              <a:rPr lang="ru-RU" sz="2400" dirty="0" err="1" smtClean="0"/>
              <a:t>сьмо</a:t>
            </a:r>
            <a:r>
              <a:rPr lang="ru-RU" sz="2400" dirty="0" smtClean="0"/>
              <a:t>,  </a:t>
            </a:r>
          </a:p>
          <a:p>
            <a:r>
              <a:rPr lang="ru-RU" sz="2400" dirty="0" smtClean="0"/>
              <a:t> косы – к…</a:t>
            </a:r>
            <a:r>
              <a:rPr lang="ru-RU" sz="2400" dirty="0" err="1" smtClean="0"/>
              <a:t>са,травы</a:t>
            </a:r>
            <a:r>
              <a:rPr lang="ru-RU" sz="2400" dirty="0" smtClean="0"/>
              <a:t> – трава, горы – гора.</a:t>
            </a:r>
            <a:endParaRPr lang="ru-RU" sz="2400" dirty="0"/>
          </a:p>
        </p:txBody>
      </p:sp>
      <p:pic>
        <p:nvPicPr>
          <p:cNvPr id="5" name="Рисунок 42" descr="image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4572008"/>
            <a:ext cx="150017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Рефлексия (обобщение) оценка своей работы</a:t>
            </a:r>
            <a:endParaRPr lang="ru-RU" dirty="0"/>
          </a:p>
        </p:txBody>
      </p:sp>
      <p:pic>
        <p:nvPicPr>
          <p:cNvPr id="3" name="Рисунок 2" descr="b3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953000"/>
            <a:ext cx="1292225" cy="13065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2209800"/>
            <a:ext cx="80010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Продолжите фразы:</a:t>
            </a:r>
          </a:p>
          <a:p>
            <a:pPr>
              <a:buFontTx/>
              <a:buChar char="-"/>
            </a:pPr>
            <a:r>
              <a:rPr lang="ru-RU" sz="2800" dirty="0" smtClean="0"/>
              <a:t>Сегодня на уроке мы  научились….</a:t>
            </a:r>
          </a:p>
          <a:p>
            <a:pPr>
              <a:buFontTx/>
              <a:buChar char="-"/>
            </a:pPr>
            <a:r>
              <a:rPr lang="ru-RU" sz="2800" dirty="0" smtClean="0"/>
              <a:t>На уроке я понял…..</a:t>
            </a:r>
          </a:p>
          <a:p>
            <a:pPr>
              <a:buFontTx/>
              <a:buChar char="-"/>
            </a:pPr>
            <a:r>
              <a:rPr lang="ru-RU" sz="2800" dirty="0" smtClean="0"/>
              <a:t> А что мы поняли , сейчас  мы хором расскажем.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www.metod-kopilka.ru/images/doc/41/36109/3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00049"/>
            <a:ext cx="8610600" cy="6457951"/>
          </a:xfrm>
          <a:prstGeom prst="rect">
            <a:avLst/>
          </a:prstGeom>
          <a:noFill/>
        </p:spPr>
      </p:pic>
      <p:pic>
        <p:nvPicPr>
          <p:cNvPr id="4" name="Рисунок 3" descr="b3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609600"/>
            <a:ext cx="1292225" cy="1306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Русский алфавит красивыми буквами - Красивые тату, значения. - 23 Ноября 2013 - Blog - Sero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557" y="762001"/>
            <a:ext cx="2999843" cy="396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6" descr="Ещё совсем недавно я была обладательницей самой шикарной коллекци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4724400"/>
            <a:ext cx="2514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b3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304800"/>
            <a:ext cx="1292225" cy="1306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52800" y="990600"/>
            <a:ext cx="533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Безударный гласный звук                          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Причиняет много мук,                                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  писать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гора, трава,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                        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слова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моря, дела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                                      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не было сомненья,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Ставим звук под ударенье:</a:t>
            </a:r>
          </a:p>
          <a:p>
            <a:r>
              <a:rPr lang="ru-RU" sz="2400" i="1" dirty="0" smtClean="0"/>
              <a:t>Горы, травы, море, дело</a:t>
            </a:r>
            <a:r>
              <a:rPr lang="ru-RU" sz="2400" dirty="0" smtClean="0"/>
              <a:t>!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теперь запомним  ,крепко!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3" name="Рисунок 2" descr="b3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257800"/>
            <a:ext cx="1292225" cy="1306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9689367">
            <a:off x="2362200" y="2362200"/>
            <a:ext cx="601978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работу!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Успехов!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2" descr="image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00240"/>
            <a:ext cx="14287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95400" y="1524000"/>
          <a:ext cx="6324600" cy="3281680"/>
        </p:xfrm>
        <a:graphic>
          <a:graphicData uri="http://schemas.openxmlformats.org/drawingml/2006/table">
            <a:tbl>
              <a:tblPr/>
              <a:tblGrid>
                <a:gridCol w="6324600"/>
              </a:tblGrid>
              <a:tr h="2194179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Calibri"/>
                          <a:cs typeface="Times New Roman"/>
                        </a:rPr>
                        <a:t>Прозвенел звонок-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Calibri"/>
                          <a:cs typeface="Times New Roman"/>
                        </a:rPr>
                        <a:t>Начинается урок!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Times New Roman"/>
                          <a:ea typeface="Calibri"/>
                          <a:cs typeface="Times New Roman"/>
                        </a:rPr>
                        <a:t>Наши ушки на макушке</a:t>
                      </a:r>
                      <a:r>
                        <a:rPr lang="ru-RU" sz="3600" dirty="0" smtClean="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Calibri"/>
                          <a:cs typeface="Times New Roman"/>
                        </a:rPr>
                        <a:t>Наши глазки  ясные и зоркие.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 descr="b3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1292225" cy="13065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33600" y="457200"/>
            <a:ext cx="647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Организационный момент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Согласные делятся 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2743200"/>
            <a:ext cx="7924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Звонкие 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лухие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3505200"/>
            <a:ext cx="22098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Парные:</a:t>
            </a:r>
          </a:p>
          <a:p>
            <a:r>
              <a:rPr lang="ru-RU" sz="2000" dirty="0" smtClean="0"/>
              <a:t>П</a:t>
            </a:r>
          </a:p>
          <a:p>
            <a:r>
              <a:rPr lang="ru-RU" sz="2000" dirty="0" smtClean="0"/>
              <a:t>Ф</a:t>
            </a:r>
          </a:p>
          <a:p>
            <a:r>
              <a:rPr lang="ru-RU" sz="2000" dirty="0" smtClean="0"/>
              <a:t>К</a:t>
            </a:r>
          </a:p>
          <a:p>
            <a:r>
              <a:rPr lang="ru-RU" sz="2000" dirty="0" smtClean="0"/>
              <a:t>Т</a:t>
            </a:r>
          </a:p>
          <a:p>
            <a:r>
              <a:rPr lang="ru-RU" sz="2000" dirty="0" smtClean="0"/>
              <a:t>Ш</a:t>
            </a:r>
            <a:br>
              <a:rPr lang="ru-RU" sz="2000" dirty="0" smtClean="0"/>
            </a:br>
            <a:r>
              <a:rPr lang="ru-RU" sz="2000" dirty="0" smtClean="0"/>
              <a:t>С</a:t>
            </a:r>
          </a:p>
          <a:p>
            <a:r>
              <a:rPr lang="ru-RU" sz="2000" dirty="0" smtClean="0"/>
              <a:t>Непарные –</a:t>
            </a:r>
          </a:p>
          <a:p>
            <a:r>
              <a:rPr lang="ru-RU" sz="2000" dirty="0" smtClean="0"/>
              <a:t>Х,Ц,Ч.Щ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1600200" y="1511856"/>
            <a:ext cx="4038600" cy="4824888"/>
            <a:chOff x="1600200" y="1295400"/>
            <a:chExt cx="4038600" cy="4824888"/>
          </a:xfrm>
        </p:grpSpPr>
        <p:sp>
          <p:nvSpPr>
            <p:cNvPr id="3" name="Выноска со стрелками влево/вправо 2"/>
            <p:cNvSpPr/>
            <p:nvPr/>
          </p:nvSpPr>
          <p:spPr>
            <a:xfrm>
              <a:off x="3048000" y="1295400"/>
              <a:ext cx="2590800" cy="1371600"/>
            </a:xfrm>
            <a:prstGeom prst="leftRightArrow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600200" y="3288744"/>
              <a:ext cx="2209800" cy="2831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</a:rPr>
                <a:t>Парные:</a:t>
              </a:r>
            </a:p>
            <a:p>
              <a:r>
                <a:rPr lang="ru-RU" sz="2000" dirty="0" smtClean="0"/>
                <a:t>Б      </a:t>
              </a:r>
            </a:p>
            <a:p>
              <a:r>
                <a:rPr lang="ru-RU" sz="2000" dirty="0" smtClean="0"/>
                <a:t>В    </a:t>
              </a:r>
            </a:p>
            <a:p>
              <a:r>
                <a:rPr lang="ru-RU" sz="2000" dirty="0" smtClean="0"/>
                <a:t>Г    </a:t>
              </a:r>
            </a:p>
            <a:p>
              <a:r>
                <a:rPr lang="ru-RU" sz="2000" dirty="0" smtClean="0"/>
                <a:t>Д    </a:t>
              </a:r>
            </a:p>
            <a:p>
              <a:r>
                <a:rPr lang="ru-RU" sz="2000" dirty="0" smtClean="0"/>
                <a:t>Ж   </a:t>
              </a:r>
            </a:p>
            <a:p>
              <a:r>
                <a:rPr lang="ru-RU" sz="2000" dirty="0" smtClean="0"/>
                <a:t>З     </a:t>
              </a:r>
            </a:p>
            <a:p>
              <a:r>
                <a:rPr lang="ru-RU" sz="2000" dirty="0" smtClean="0"/>
                <a:t>Непарные- Л,М,Н,Р,Й</a:t>
              </a:r>
              <a:endParaRPr lang="ru-RU" sz="2000" dirty="0"/>
            </a:p>
          </p:txBody>
        </p:sp>
        <p:sp>
          <p:nvSpPr>
            <p:cNvPr id="7" name="Стрелка вправо с вырезом 6"/>
            <p:cNvSpPr/>
            <p:nvPr/>
          </p:nvSpPr>
          <p:spPr>
            <a:xfrm flipV="1">
              <a:off x="1981200" y="3669744"/>
              <a:ext cx="1752600" cy="152400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трелка вправо с вырезом 7"/>
            <p:cNvSpPr/>
            <p:nvPr/>
          </p:nvSpPr>
          <p:spPr>
            <a:xfrm>
              <a:off x="1981200" y="3898344"/>
              <a:ext cx="1676400" cy="228600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Стрелка вправо с вырезом 8"/>
            <p:cNvSpPr/>
            <p:nvPr/>
          </p:nvSpPr>
          <p:spPr>
            <a:xfrm>
              <a:off x="1981200" y="4279344"/>
              <a:ext cx="1676400" cy="228600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трелка вправо с вырезом 9"/>
            <p:cNvSpPr/>
            <p:nvPr/>
          </p:nvSpPr>
          <p:spPr>
            <a:xfrm>
              <a:off x="1981200" y="4584144"/>
              <a:ext cx="1676400" cy="228600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трелка вправо с вырезом 10"/>
            <p:cNvSpPr/>
            <p:nvPr/>
          </p:nvSpPr>
          <p:spPr>
            <a:xfrm>
              <a:off x="2057400" y="4812744"/>
              <a:ext cx="1600200" cy="228600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трелка вправо с вырезом 11"/>
            <p:cNvSpPr/>
            <p:nvPr/>
          </p:nvSpPr>
          <p:spPr>
            <a:xfrm>
              <a:off x="2057400" y="5117544"/>
              <a:ext cx="1676400" cy="228600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5" name="Рисунок 14" descr="b3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1292225" cy="1306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Согласные делятся на</a:t>
            </a:r>
            <a:endParaRPr lang="ru-RU" dirty="0"/>
          </a:p>
        </p:txBody>
      </p:sp>
      <p:sp>
        <p:nvSpPr>
          <p:cNvPr id="3" name="Выноска со стрелками влево/вправо 2"/>
          <p:cNvSpPr/>
          <p:nvPr/>
        </p:nvSpPr>
        <p:spPr>
          <a:xfrm>
            <a:off x="2971800" y="1371600"/>
            <a:ext cx="2514600" cy="914400"/>
          </a:xfrm>
          <a:prstGeom prst="left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1447800"/>
            <a:ext cx="236220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Твёрдые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914400" y="1524001"/>
            <a:ext cx="7315200" cy="3128902"/>
            <a:chOff x="914400" y="1524001"/>
            <a:chExt cx="7315200" cy="312890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410199" y="1524001"/>
              <a:ext cx="2438401" cy="6463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36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50800" algn="tl" rotWithShape="0">
                      <a:srgbClr val="000000"/>
                    </a:outerShdw>
                  </a:effectLst>
                </a:rPr>
                <a:t>Мягкие</a:t>
              </a:r>
              <a:endParaRPr lang="ru-RU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14400" y="2438400"/>
              <a:ext cx="243840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</a:rPr>
                <a:t>Б,В,Г,Д,Ж,З,</a:t>
              </a:r>
            </a:p>
            <a:p>
              <a:r>
                <a:rPr lang="ru-RU" sz="3200" dirty="0" smtClean="0">
                  <a:solidFill>
                    <a:srgbClr val="002060"/>
                  </a:solidFill>
                </a:rPr>
                <a:t>К,Л,М,Н,</a:t>
              </a:r>
              <a:br>
                <a:rPr lang="ru-RU" sz="3200" dirty="0" smtClean="0">
                  <a:solidFill>
                    <a:srgbClr val="002060"/>
                  </a:solidFill>
                </a:rPr>
              </a:br>
              <a:r>
                <a:rPr lang="ru-RU" sz="3200" dirty="0" smtClean="0">
                  <a:solidFill>
                    <a:srgbClr val="002060"/>
                  </a:solidFill>
                </a:rPr>
                <a:t>П,Р,С,Т,Ф,</a:t>
              </a:r>
            </a:p>
            <a:p>
              <a:r>
                <a:rPr lang="ru-RU" sz="3200" dirty="0" smtClean="0">
                  <a:solidFill>
                    <a:srgbClr val="002060"/>
                  </a:solidFill>
                </a:rPr>
                <a:t>Х,Ц,Ш,</a:t>
              </a:r>
              <a:endParaRPr lang="ru-RU" sz="3200" dirty="0">
                <a:solidFill>
                  <a:srgbClr val="002060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105400" y="2590800"/>
              <a:ext cx="3124200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</a:rPr>
                <a:t>Б</a:t>
              </a:r>
              <a:r>
                <a:rPr lang="he-IL" sz="3200" dirty="0" smtClean="0">
                  <a:solidFill>
                    <a:srgbClr val="002060"/>
                  </a:solidFill>
                  <a:latin typeface="Times New Roman"/>
                  <a:cs typeface="Times New Roman"/>
                </a:rPr>
                <a:t>׳</a:t>
              </a:r>
              <a:r>
                <a:rPr lang="ru-RU" sz="3200" dirty="0" smtClean="0">
                  <a:solidFill>
                    <a:srgbClr val="002060"/>
                  </a:solidFill>
                </a:rPr>
                <a:t>,В</a:t>
              </a:r>
              <a:r>
                <a:rPr lang="he-IL" sz="3200" dirty="0" smtClean="0">
                  <a:solidFill>
                    <a:srgbClr val="002060"/>
                  </a:solidFill>
                  <a:latin typeface="Times New Roman"/>
                  <a:cs typeface="Times New Roman"/>
                </a:rPr>
                <a:t>׳</a:t>
              </a:r>
              <a:r>
                <a:rPr lang="ru-RU" sz="3200" dirty="0" smtClean="0">
                  <a:solidFill>
                    <a:srgbClr val="002060"/>
                  </a:solidFill>
                </a:rPr>
                <a:t>,Г</a:t>
              </a:r>
              <a:r>
                <a:rPr lang="he-IL" sz="3200" dirty="0" smtClean="0">
                  <a:solidFill>
                    <a:srgbClr val="002060"/>
                  </a:solidFill>
                  <a:latin typeface="Times New Roman"/>
                  <a:cs typeface="Times New Roman"/>
                </a:rPr>
                <a:t>׳</a:t>
              </a:r>
              <a:r>
                <a:rPr lang="ru-RU" sz="3200" dirty="0" smtClean="0">
                  <a:solidFill>
                    <a:srgbClr val="002060"/>
                  </a:solidFill>
                </a:rPr>
                <a:t>,Д</a:t>
              </a:r>
              <a:r>
                <a:rPr lang="he-IL" sz="3200" dirty="0" smtClean="0">
                  <a:solidFill>
                    <a:srgbClr val="002060"/>
                  </a:solidFill>
                  <a:latin typeface="Times New Roman"/>
                  <a:cs typeface="Times New Roman"/>
                </a:rPr>
                <a:t>׳</a:t>
              </a:r>
              <a:r>
                <a:rPr lang="ru-RU" sz="3200" dirty="0" smtClean="0">
                  <a:solidFill>
                    <a:srgbClr val="002060"/>
                  </a:solidFill>
                </a:rPr>
                <a:t>,З</a:t>
              </a:r>
              <a:r>
                <a:rPr lang="he-IL" sz="3200" dirty="0" smtClean="0">
                  <a:solidFill>
                    <a:srgbClr val="002060"/>
                  </a:solidFill>
                  <a:latin typeface="Times New Roman"/>
                  <a:cs typeface="Times New Roman"/>
                </a:rPr>
                <a:t>׳</a:t>
              </a:r>
              <a:r>
                <a:rPr lang="ru-RU" sz="3200" dirty="0" smtClean="0">
                  <a:solidFill>
                    <a:srgbClr val="002060"/>
                  </a:solidFill>
                </a:rPr>
                <a:t>,</a:t>
              </a:r>
            </a:p>
            <a:p>
              <a:r>
                <a:rPr lang="ru-RU" sz="3200" dirty="0" smtClean="0">
                  <a:solidFill>
                    <a:srgbClr val="002060"/>
                  </a:solidFill>
                </a:rPr>
                <a:t>К</a:t>
              </a:r>
              <a:r>
                <a:rPr lang="he-IL" sz="3200" dirty="0" smtClean="0">
                  <a:solidFill>
                    <a:srgbClr val="002060"/>
                  </a:solidFill>
                  <a:latin typeface="Times New Roman"/>
                  <a:cs typeface="Times New Roman"/>
                </a:rPr>
                <a:t>׳</a:t>
              </a:r>
              <a:r>
                <a:rPr lang="ru-RU" sz="3200" dirty="0" smtClean="0">
                  <a:solidFill>
                    <a:srgbClr val="002060"/>
                  </a:solidFill>
                </a:rPr>
                <a:t>,Л</a:t>
              </a:r>
              <a:r>
                <a:rPr lang="he-IL" sz="3200" dirty="0" smtClean="0">
                  <a:solidFill>
                    <a:srgbClr val="002060"/>
                  </a:solidFill>
                  <a:latin typeface="Times New Roman"/>
                  <a:cs typeface="Times New Roman"/>
                </a:rPr>
                <a:t>׳</a:t>
              </a:r>
              <a:r>
                <a:rPr lang="ru-RU" sz="3200" dirty="0" smtClean="0">
                  <a:solidFill>
                    <a:srgbClr val="002060"/>
                  </a:solidFill>
                </a:rPr>
                <a:t>,М</a:t>
              </a:r>
              <a:r>
                <a:rPr lang="he-IL" sz="3200" dirty="0" smtClean="0">
                  <a:solidFill>
                    <a:srgbClr val="002060"/>
                  </a:solidFill>
                  <a:latin typeface="Times New Roman"/>
                  <a:cs typeface="Times New Roman"/>
                </a:rPr>
                <a:t>׳</a:t>
              </a:r>
              <a:r>
                <a:rPr lang="ru-RU" sz="3200" dirty="0" smtClean="0">
                  <a:solidFill>
                    <a:srgbClr val="002060"/>
                  </a:solidFill>
                </a:rPr>
                <a:t>,Н</a:t>
              </a:r>
              <a:r>
                <a:rPr lang="he-IL" sz="3200" dirty="0" smtClean="0">
                  <a:solidFill>
                    <a:srgbClr val="002060"/>
                  </a:solidFill>
                  <a:latin typeface="Times New Roman"/>
                  <a:cs typeface="Times New Roman"/>
                </a:rPr>
                <a:t>׳</a:t>
              </a:r>
              <a:r>
                <a:rPr lang="ru-RU" sz="3200" dirty="0" smtClean="0">
                  <a:solidFill>
                    <a:srgbClr val="002060"/>
                  </a:solidFill>
                </a:rPr>
                <a:t>,</a:t>
              </a:r>
              <a:br>
                <a:rPr lang="ru-RU" sz="3200" dirty="0" smtClean="0">
                  <a:solidFill>
                    <a:srgbClr val="002060"/>
                  </a:solidFill>
                </a:rPr>
              </a:br>
              <a:r>
                <a:rPr lang="ru-RU" sz="3200" dirty="0" smtClean="0">
                  <a:solidFill>
                    <a:srgbClr val="002060"/>
                  </a:solidFill>
                </a:rPr>
                <a:t>П</a:t>
              </a:r>
              <a:r>
                <a:rPr lang="he-IL" sz="3200" dirty="0" smtClean="0">
                  <a:solidFill>
                    <a:srgbClr val="002060"/>
                  </a:solidFill>
                  <a:latin typeface="Times New Roman"/>
                  <a:cs typeface="Times New Roman"/>
                </a:rPr>
                <a:t>׳</a:t>
              </a:r>
              <a:r>
                <a:rPr lang="ru-RU" sz="3200" dirty="0" smtClean="0">
                  <a:solidFill>
                    <a:srgbClr val="002060"/>
                  </a:solidFill>
                </a:rPr>
                <a:t>,Р</a:t>
              </a:r>
              <a:r>
                <a:rPr lang="he-IL" sz="3200" dirty="0" smtClean="0">
                  <a:solidFill>
                    <a:srgbClr val="002060"/>
                  </a:solidFill>
                  <a:latin typeface="Times New Roman"/>
                  <a:cs typeface="Times New Roman"/>
                </a:rPr>
                <a:t>׳</a:t>
              </a:r>
              <a:r>
                <a:rPr lang="ru-RU" sz="3200" dirty="0" smtClean="0">
                  <a:solidFill>
                    <a:srgbClr val="002060"/>
                  </a:solidFill>
                </a:rPr>
                <a:t>,С</a:t>
              </a:r>
              <a:r>
                <a:rPr lang="he-IL" sz="3200" dirty="0" smtClean="0">
                  <a:solidFill>
                    <a:srgbClr val="002060"/>
                  </a:solidFill>
                  <a:latin typeface="Times New Roman"/>
                  <a:cs typeface="Times New Roman"/>
                </a:rPr>
                <a:t>׳</a:t>
              </a:r>
              <a:r>
                <a:rPr lang="ru-RU" sz="3200" dirty="0" smtClean="0">
                  <a:solidFill>
                    <a:srgbClr val="002060"/>
                  </a:solidFill>
                </a:rPr>
                <a:t>,Т</a:t>
              </a:r>
              <a:r>
                <a:rPr lang="he-IL" sz="3200" dirty="0" smtClean="0">
                  <a:solidFill>
                    <a:srgbClr val="002060"/>
                  </a:solidFill>
                  <a:latin typeface="Times New Roman"/>
                  <a:cs typeface="Times New Roman"/>
                </a:rPr>
                <a:t>׳</a:t>
              </a:r>
              <a:r>
                <a:rPr lang="ru-RU" sz="3200" dirty="0" smtClean="0">
                  <a:solidFill>
                    <a:srgbClr val="002060"/>
                  </a:solidFill>
                </a:rPr>
                <a:t>,Ф</a:t>
              </a:r>
              <a:r>
                <a:rPr lang="he-IL" sz="3200" dirty="0" smtClean="0">
                  <a:solidFill>
                    <a:srgbClr val="002060"/>
                  </a:solidFill>
                  <a:latin typeface="Times New Roman"/>
                  <a:cs typeface="Times New Roman"/>
                </a:rPr>
                <a:t>׳</a:t>
              </a:r>
              <a:r>
                <a:rPr lang="ru-RU" sz="3200" dirty="0" smtClean="0">
                  <a:solidFill>
                    <a:srgbClr val="002060"/>
                  </a:solidFill>
                </a:rPr>
                <a:t>,</a:t>
              </a:r>
            </a:p>
            <a:p>
              <a:r>
                <a:rPr lang="ru-RU" sz="3200" dirty="0" smtClean="0">
                  <a:solidFill>
                    <a:srgbClr val="002060"/>
                  </a:solidFill>
                </a:rPr>
                <a:t>Х</a:t>
              </a:r>
              <a:r>
                <a:rPr lang="he-IL" sz="3200" dirty="0" smtClean="0">
                  <a:solidFill>
                    <a:srgbClr val="002060"/>
                  </a:solidFill>
                  <a:latin typeface="Times New Roman"/>
                  <a:cs typeface="Times New Roman"/>
                </a:rPr>
                <a:t>׳</a:t>
              </a:r>
              <a:r>
                <a:rPr lang="ru-RU" sz="3200" dirty="0" smtClean="0">
                  <a:solidFill>
                    <a:srgbClr val="002060"/>
                  </a:solidFill>
                </a:rPr>
                <a:t>,Ц</a:t>
              </a:r>
              <a:r>
                <a:rPr lang="he-IL" sz="3200" dirty="0" smtClean="0">
                  <a:solidFill>
                    <a:srgbClr val="002060"/>
                  </a:solidFill>
                  <a:latin typeface="Times New Roman"/>
                  <a:cs typeface="Times New Roman"/>
                </a:rPr>
                <a:t>׳</a:t>
              </a:r>
              <a:r>
                <a:rPr lang="ru-RU" sz="3200" dirty="0" smtClean="0">
                  <a:solidFill>
                    <a:srgbClr val="002060"/>
                  </a:solidFill>
                </a:rPr>
                <a:t>,Ч,Щ</a:t>
              </a:r>
              <a:endParaRPr lang="ru-RU" sz="3200" dirty="0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 descr="b3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1292225" cy="1306512"/>
          </a:xfrm>
          <a:prstGeom prst="rect">
            <a:avLst/>
          </a:prstGeom>
          <a:noFill/>
        </p:spPr>
      </p:pic>
      <p:sp>
        <p:nvSpPr>
          <p:cNvPr id="2074" name="Freeform 26" descr="Крупное конфетти"/>
          <p:cNvSpPr>
            <a:spLocks/>
          </p:cNvSpPr>
          <p:nvPr/>
        </p:nvSpPr>
        <p:spPr bwMode="auto">
          <a:xfrm>
            <a:off x="1403350" y="6524625"/>
            <a:ext cx="5616575" cy="647700"/>
          </a:xfrm>
          <a:custGeom>
            <a:avLst/>
            <a:gdLst/>
            <a:ahLst/>
            <a:cxnLst>
              <a:cxn ang="0">
                <a:pos x="86" y="329"/>
              </a:cxn>
              <a:cxn ang="0">
                <a:pos x="152" y="255"/>
              </a:cxn>
              <a:cxn ang="0">
                <a:pos x="201" y="222"/>
              </a:cxn>
              <a:cxn ang="0">
                <a:pos x="292" y="165"/>
              </a:cxn>
              <a:cxn ang="0">
                <a:pos x="317" y="148"/>
              </a:cxn>
              <a:cxn ang="0">
                <a:pos x="341" y="140"/>
              </a:cxn>
              <a:cxn ang="0">
                <a:pos x="374" y="107"/>
              </a:cxn>
              <a:cxn ang="0">
                <a:pos x="522" y="74"/>
              </a:cxn>
              <a:cxn ang="0">
                <a:pos x="596" y="41"/>
              </a:cxn>
              <a:cxn ang="0">
                <a:pos x="1156" y="50"/>
              </a:cxn>
              <a:cxn ang="0">
                <a:pos x="1386" y="17"/>
              </a:cxn>
              <a:cxn ang="0">
                <a:pos x="1576" y="0"/>
              </a:cxn>
              <a:cxn ang="0">
                <a:pos x="2004" y="8"/>
              </a:cxn>
              <a:cxn ang="0">
                <a:pos x="2086" y="66"/>
              </a:cxn>
              <a:cxn ang="0">
                <a:pos x="2316" y="74"/>
              </a:cxn>
              <a:cxn ang="0">
                <a:pos x="2407" y="107"/>
              </a:cxn>
              <a:cxn ang="0">
                <a:pos x="2497" y="99"/>
              </a:cxn>
              <a:cxn ang="0">
                <a:pos x="2596" y="66"/>
              </a:cxn>
              <a:cxn ang="0">
                <a:pos x="2999" y="50"/>
              </a:cxn>
              <a:cxn ang="0">
                <a:pos x="3205" y="0"/>
              </a:cxn>
              <a:cxn ang="0">
                <a:pos x="3550" y="8"/>
              </a:cxn>
              <a:cxn ang="0">
                <a:pos x="3748" y="74"/>
              </a:cxn>
              <a:cxn ang="0">
                <a:pos x="3855" y="82"/>
              </a:cxn>
              <a:cxn ang="0">
                <a:pos x="3954" y="124"/>
              </a:cxn>
              <a:cxn ang="0">
                <a:pos x="4258" y="132"/>
              </a:cxn>
              <a:cxn ang="0">
                <a:pos x="4340" y="165"/>
              </a:cxn>
              <a:cxn ang="0">
                <a:pos x="4390" y="198"/>
              </a:cxn>
              <a:cxn ang="0">
                <a:pos x="4768" y="214"/>
              </a:cxn>
              <a:cxn ang="0">
                <a:pos x="4785" y="231"/>
              </a:cxn>
              <a:cxn ang="0">
                <a:pos x="4801" y="280"/>
              </a:cxn>
              <a:cxn ang="0">
                <a:pos x="5040" y="296"/>
              </a:cxn>
              <a:cxn ang="0">
                <a:pos x="4999" y="338"/>
              </a:cxn>
              <a:cxn ang="0">
                <a:pos x="4620" y="346"/>
              </a:cxn>
              <a:cxn ang="0">
                <a:pos x="3732" y="412"/>
              </a:cxn>
              <a:cxn ang="0">
                <a:pos x="3608" y="379"/>
              </a:cxn>
              <a:cxn ang="0">
                <a:pos x="2991" y="387"/>
              </a:cxn>
              <a:cxn ang="0">
                <a:pos x="2892" y="329"/>
              </a:cxn>
              <a:cxn ang="0">
                <a:pos x="1246" y="338"/>
              </a:cxn>
              <a:cxn ang="0">
                <a:pos x="358" y="329"/>
              </a:cxn>
              <a:cxn ang="0">
                <a:pos x="86" y="329"/>
              </a:cxn>
            </a:cxnLst>
            <a:rect l="0" t="0" r="r" b="b"/>
            <a:pathLst>
              <a:path w="5050" h="567">
                <a:moveTo>
                  <a:pt x="86" y="329"/>
                </a:moveTo>
                <a:cubicBezTo>
                  <a:pt x="110" y="306"/>
                  <a:pt x="127" y="275"/>
                  <a:pt x="152" y="255"/>
                </a:cubicBezTo>
                <a:cubicBezTo>
                  <a:pt x="167" y="243"/>
                  <a:pt x="186" y="234"/>
                  <a:pt x="201" y="222"/>
                </a:cubicBezTo>
                <a:cubicBezTo>
                  <a:pt x="234" y="195"/>
                  <a:pt x="248" y="176"/>
                  <a:pt x="292" y="165"/>
                </a:cubicBezTo>
                <a:cubicBezTo>
                  <a:pt x="300" y="159"/>
                  <a:pt x="308" y="153"/>
                  <a:pt x="317" y="148"/>
                </a:cubicBezTo>
                <a:cubicBezTo>
                  <a:pt x="325" y="144"/>
                  <a:pt x="334" y="144"/>
                  <a:pt x="341" y="140"/>
                </a:cubicBezTo>
                <a:cubicBezTo>
                  <a:pt x="429" y="88"/>
                  <a:pt x="287" y="160"/>
                  <a:pt x="374" y="107"/>
                </a:cubicBezTo>
                <a:cubicBezTo>
                  <a:pt x="415" y="82"/>
                  <a:pt x="474" y="86"/>
                  <a:pt x="522" y="74"/>
                </a:cubicBezTo>
                <a:cubicBezTo>
                  <a:pt x="547" y="58"/>
                  <a:pt x="569" y="51"/>
                  <a:pt x="596" y="41"/>
                </a:cubicBezTo>
                <a:cubicBezTo>
                  <a:pt x="848" y="49"/>
                  <a:pt x="906" y="58"/>
                  <a:pt x="1156" y="50"/>
                </a:cubicBezTo>
                <a:cubicBezTo>
                  <a:pt x="1233" y="33"/>
                  <a:pt x="1307" y="24"/>
                  <a:pt x="1386" y="17"/>
                </a:cubicBezTo>
                <a:cubicBezTo>
                  <a:pt x="1563" y="28"/>
                  <a:pt x="1463" y="22"/>
                  <a:pt x="1576" y="0"/>
                </a:cubicBezTo>
                <a:cubicBezTo>
                  <a:pt x="1719" y="3"/>
                  <a:pt x="1861" y="3"/>
                  <a:pt x="2004" y="8"/>
                </a:cubicBezTo>
                <a:cubicBezTo>
                  <a:pt x="2045" y="10"/>
                  <a:pt x="2043" y="63"/>
                  <a:pt x="2086" y="66"/>
                </a:cubicBezTo>
                <a:cubicBezTo>
                  <a:pt x="2163" y="71"/>
                  <a:pt x="2239" y="71"/>
                  <a:pt x="2316" y="74"/>
                </a:cubicBezTo>
                <a:cubicBezTo>
                  <a:pt x="2363" y="83"/>
                  <a:pt x="2364" y="96"/>
                  <a:pt x="2407" y="107"/>
                </a:cubicBezTo>
                <a:cubicBezTo>
                  <a:pt x="2437" y="104"/>
                  <a:pt x="2467" y="103"/>
                  <a:pt x="2497" y="99"/>
                </a:cubicBezTo>
                <a:cubicBezTo>
                  <a:pt x="2531" y="94"/>
                  <a:pt x="2562" y="68"/>
                  <a:pt x="2596" y="66"/>
                </a:cubicBezTo>
                <a:cubicBezTo>
                  <a:pt x="2829" y="53"/>
                  <a:pt x="2695" y="60"/>
                  <a:pt x="2999" y="50"/>
                </a:cubicBezTo>
                <a:cubicBezTo>
                  <a:pt x="3079" y="36"/>
                  <a:pt x="3121" y="9"/>
                  <a:pt x="3205" y="0"/>
                </a:cubicBezTo>
                <a:cubicBezTo>
                  <a:pt x="3316" y="14"/>
                  <a:pt x="3439" y="4"/>
                  <a:pt x="3550" y="8"/>
                </a:cubicBezTo>
                <a:cubicBezTo>
                  <a:pt x="3616" y="26"/>
                  <a:pt x="3680" y="66"/>
                  <a:pt x="3748" y="74"/>
                </a:cubicBezTo>
                <a:cubicBezTo>
                  <a:pt x="3784" y="78"/>
                  <a:pt x="3819" y="79"/>
                  <a:pt x="3855" y="82"/>
                </a:cubicBezTo>
                <a:cubicBezTo>
                  <a:pt x="3887" y="104"/>
                  <a:pt x="3920" y="106"/>
                  <a:pt x="3954" y="124"/>
                </a:cubicBezTo>
                <a:cubicBezTo>
                  <a:pt x="4057" y="113"/>
                  <a:pt x="4156" y="120"/>
                  <a:pt x="4258" y="132"/>
                </a:cubicBezTo>
                <a:cubicBezTo>
                  <a:pt x="4285" y="141"/>
                  <a:pt x="4315" y="151"/>
                  <a:pt x="4340" y="165"/>
                </a:cubicBezTo>
                <a:cubicBezTo>
                  <a:pt x="4357" y="175"/>
                  <a:pt x="4370" y="197"/>
                  <a:pt x="4390" y="198"/>
                </a:cubicBezTo>
                <a:cubicBezTo>
                  <a:pt x="4603" y="211"/>
                  <a:pt x="4477" y="205"/>
                  <a:pt x="4768" y="214"/>
                </a:cubicBezTo>
                <a:cubicBezTo>
                  <a:pt x="4774" y="220"/>
                  <a:pt x="4781" y="224"/>
                  <a:pt x="4785" y="231"/>
                </a:cubicBezTo>
                <a:cubicBezTo>
                  <a:pt x="4793" y="246"/>
                  <a:pt x="4784" y="276"/>
                  <a:pt x="4801" y="280"/>
                </a:cubicBezTo>
                <a:cubicBezTo>
                  <a:pt x="4901" y="304"/>
                  <a:pt x="4823" y="288"/>
                  <a:pt x="5040" y="296"/>
                </a:cubicBezTo>
                <a:cubicBezTo>
                  <a:pt x="5050" y="327"/>
                  <a:pt x="5033" y="337"/>
                  <a:pt x="4999" y="338"/>
                </a:cubicBezTo>
                <a:cubicBezTo>
                  <a:pt x="4873" y="343"/>
                  <a:pt x="4746" y="343"/>
                  <a:pt x="4620" y="346"/>
                </a:cubicBezTo>
                <a:cubicBezTo>
                  <a:pt x="4399" y="567"/>
                  <a:pt x="3947" y="184"/>
                  <a:pt x="3732" y="412"/>
                </a:cubicBezTo>
                <a:cubicBezTo>
                  <a:pt x="3690" y="401"/>
                  <a:pt x="3650" y="387"/>
                  <a:pt x="3608" y="379"/>
                </a:cubicBezTo>
                <a:cubicBezTo>
                  <a:pt x="3402" y="382"/>
                  <a:pt x="3197" y="395"/>
                  <a:pt x="2991" y="387"/>
                </a:cubicBezTo>
                <a:cubicBezTo>
                  <a:pt x="2973" y="386"/>
                  <a:pt x="2919" y="339"/>
                  <a:pt x="2892" y="329"/>
                </a:cubicBezTo>
                <a:cubicBezTo>
                  <a:pt x="2144" y="338"/>
                  <a:pt x="2031" y="345"/>
                  <a:pt x="1246" y="338"/>
                </a:cubicBezTo>
                <a:cubicBezTo>
                  <a:pt x="951" y="319"/>
                  <a:pt x="654" y="338"/>
                  <a:pt x="358" y="329"/>
                </a:cubicBezTo>
                <a:cubicBezTo>
                  <a:pt x="0" y="344"/>
                  <a:pt x="234" y="329"/>
                  <a:pt x="86" y="329"/>
                </a:cubicBezTo>
                <a:close/>
              </a:path>
            </a:pathLst>
          </a:custGeom>
          <a:pattFill prst="lgConfetti">
            <a:fgClr>
              <a:srgbClr val="808000"/>
            </a:fgClr>
            <a:bgClr>
              <a:srgbClr val="663300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054" name="Picture 6" descr="352132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/>
          </a:blip>
          <a:srcRect/>
          <a:stretch>
            <a:fillRect/>
          </a:stretch>
        </p:blipFill>
        <p:spPr bwMode="auto">
          <a:xfrm rot="-265832">
            <a:off x="1979613" y="620713"/>
            <a:ext cx="5975350" cy="6048375"/>
          </a:xfrm>
          <a:prstGeom prst="rect">
            <a:avLst/>
          </a:prstGeom>
          <a:noFill/>
        </p:spPr>
      </p:pic>
      <p:pic>
        <p:nvPicPr>
          <p:cNvPr id="2063" name="Picture 15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2030317">
            <a:off x="7306349" y="3900407"/>
            <a:ext cx="1225550" cy="1162050"/>
          </a:xfrm>
          <a:prstGeom prst="rect">
            <a:avLst/>
          </a:prstGeom>
          <a:noFill/>
        </p:spPr>
      </p:pic>
      <p:pic>
        <p:nvPicPr>
          <p:cNvPr id="2072" name="Picture 24" descr="Ёжик1"/>
          <p:cNvPicPr>
            <a:picLocks noChangeAspect="1" noChangeArrowheads="1"/>
          </p:cNvPicPr>
          <p:nvPr/>
        </p:nvPicPr>
        <p:blipFill>
          <a:blip r:embed="rId5">
            <a:lum bright="-6000"/>
          </a:blip>
          <a:srcRect/>
          <a:stretch>
            <a:fillRect/>
          </a:stretch>
        </p:blipFill>
        <p:spPr bwMode="auto">
          <a:xfrm rot="429975">
            <a:off x="5929733" y="5680748"/>
            <a:ext cx="1457325" cy="1090612"/>
          </a:xfrm>
          <a:prstGeom prst="rect">
            <a:avLst/>
          </a:prstGeom>
          <a:noFill/>
        </p:spPr>
      </p:pic>
      <p:grpSp>
        <p:nvGrpSpPr>
          <p:cNvPr id="26" name="Группа 25"/>
          <p:cNvGrpSpPr/>
          <p:nvPr/>
        </p:nvGrpSpPr>
        <p:grpSpPr>
          <a:xfrm>
            <a:off x="468313" y="260350"/>
            <a:ext cx="6913562" cy="5636373"/>
            <a:chOff x="468313" y="260350"/>
            <a:chExt cx="6913562" cy="5636373"/>
          </a:xfrm>
        </p:grpSpPr>
        <p:pic>
          <p:nvPicPr>
            <p:cNvPr id="2056" name="Picture 8" descr="079513_337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6000"/>
            </a:blip>
            <a:srcRect l="36620" t="63802" r="32491"/>
            <a:stretch>
              <a:fillRect/>
            </a:stretch>
          </p:blipFill>
          <p:spPr bwMode="auto">
            <a:xfrm rot="1960517">
              <a:off x="1476375" y="2565400"/>
              <a:ext cx="1225550" cy="1162050"/>
            </a:xfrm>
            <a:prstGeom prst="rect">
              <a:avLst/>
            </a:prstGeom>
            <a:noFill/>
          </p:spPr>
        </p:pic>
        <p:pic>
          <p:nvPicPr>
            <p:cNvPr id="2057" name="Picture 9" descr="079513_337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6000"/>
            </a:blip>
            <a:srcRect l="36620" t="63802" r="32491"/>
            <a:stretch>
              <a:fillRect/>
            </a:stretch>
          </p:blipFill>
          <p:spPr bwMode="auto">
            <a:xfrm rot="1615173">
              <a:off x="2771775" y="2565400"/>
              <a:ext cx="1225550" cy="1162050"/>
            </a:xfrm>
            <a:prstGeom prst="rect">
              <a:avLst/>
            </a:prstGeom>
            <a:noFill/>
          </p:spPr>
        </p:pic>
        <p:pic>
          <p:nvPicPr>
            <p:cNvPr id="2058" name="Picture 10" descr="079513_337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6000"/>
            </a:blip>
            <a:srcRect l="36620" t="63802" r="32491"/>
            <a:stretch>
              <a:fillRect/>
            </a:stretch>
          </p:blipFill>
          <p:spPr bwMode="auto">
            <a:xfrm rot="1960517">
              <a:off x="2484438" y="1268413"/>
              <a:ext cx="1225550" cy="1162050"/>
            </a:xfrm>
            <a:prstGeom prst="rect">
              <a:avLst/>
            </a:prstGeom>
            <a:noFill/>
          </p:spPr>
        </p:pic>
        <p:pic>
          <p:nvPicPr>
            <p:cNvPr id="2059" name="Picture 11" descr="079513_337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6000"/>
            </a:blip>
            <a:srcRect l="36620" t="63802" r="32491"/>
            <a:stretch>
              <a:fillRect/>
            </a:stretch>
          </p:blipFill>
          <p:spPr bwMode="auto">
            <a:xfrm rot="1960517">
              <a:off x="5651500" y="4292600"/>
              <a:ext cx="1225550" cy="1162050"/>
            </a:xfrm>
            <a:prstGeom prst="rect">
              <a:avLst/>
            </a:prstGeom>
            <a:noFill/>
          </p:spPr>
        </p:pic>
        <p:pic>
          <p:nvPicPr>
            <p:cNvPr id="2060" name="Picture 12" descr="079513_337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6000"/>
            </a:blip>
            <a:srcRect l="36620" t="63802" r="32491"/>
            <a:stretch>
              <a:fillRect/>
            </a:stretch>
          </p:blipFill>
          <p:spPr bwMode="auto">
            <a:xfrm rot="1960517">
              <a:off x="4284663" y="765175"/>
              <a:ext cx="1225550" cy="1162050"/>
            </a:xfrm>
            <a:prstGeom prst="rect">
              <a:avLst/>
            </a:prstGeom>
            <a:noFill/>
          </p:spPr>
        </p:pic>
        <p:pic>
          <p:nvPicPr>
            <p:cNvPr id="2061" name="Picture 13" descr="079513_337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6000"/>
            </a:blip>
            <a:srcRect l="36620" t="63802" r="32491"/>
            <a:stretch>
              <a:fillRect/>
            </a:stretch>
          </p:blipFill>
          <p:spPr bwMode="auto">
            <a:xfrm rot="-367849">
              <a:off x="6156325" y="2205038"/>
              <a:ext cx="1225550" cy="1162050"/>
            </a:xfrm>
            <a:prstGeom prst="rect">
              <a:avLst/>
            </a:prstGeom>
            <a:noFill/>
          </p:spPr>
        </p:pic>
        <p:pic>
          <p:nvPicPr>
            <p:cNvPr id="2064" name="Picture 16" descr="079513_337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6000"/>
            </a:blip>
            <a:srcRect l="36620" t="63802" r="32491"/>
            <a:stretch>
              <a:fillRect/>
            </a:stretch>
          </p:blipFill>
          <p:spPr bwMode="auto">
            <a:xfrm rot="1960517">
              <a:off x="1207307" y="4734673"/>
              <a:ext cx="1225550" cy="1162050"/>
            </a:xfrm>
            <a:prstGeom prst="rect">
              <a:avLst/>
            </a:prstGeom>
            <a:noFill/>
          </p:spPr>
        </p:pic>
        <p:sp>
          <p:nvSpPr>
            <p:cNvPr id="2065" name="AutoShape 17"/>
            <p:cNvSpPr>
              <a:spLocks noChangeArrowheads="1"/>
            </p:cNvSpPr>
            <p:nvPr/>
          </p:nvSpPr>
          <p:spPr bwMode="auto">
            <a:xfrm>
              <a:off x="468313" y="260350"/>
              <a:ext cx="2879725" cy="865188"/>
            </a:xfrm>
            <a:prstGeom prst="cloudCallout">
              <a:avLst>
                <a:gd name="adj1" fmla="val -34343"/>
                <a:gd name="adj2" fmla="val 41194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2066" name="AutoShape 18"/>
            <p:cNvSpPr>
              <a:spLocks noChangeArrowheads="1"/>
            </p:cNvSpPr>
            <p:nvPr/>
          </p:nvSpPr>
          <p:spPr bwMode="auto">
            <a:xfrm>
              <a:off x="609600" y="533400"/>
              <a:ext cx="2232026" cy="792162"/>
            </a:xfrm>
            <a:prstGeom prst="cloudCallout">
              <a:avLst>
                <a:gd name="adj1" fmla="val -17356"/>
                <a:gd name="adj2" fmla="val 1493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pic>
          <p:nvPicPr>
            <p:cNvPr id="2067" name="Picture 19" descr="079513_337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6000"/>
            </a:blip>
            <a:srcRect l="36620" t="63802" r="32491"/>
            <a:stretch>
              <a:fillRect/>
            </a:stretch>
          </p:blipFill>
          <p:spPr bwMode="auto">
            <a:xfrm rot="-2734379">
              <a:off x="5835650" y="1012825"/>
              <a:ext cx="1225550" cy="1162050"/>
            </a:xfrm>
            <a:prstGeom prst="rect">
              <a:avLst/>
            </a:prstGeom>
            <a:noFill/>
          </p:spPr>
        </p:pic>
        <p:pic>
          <p:nvPicPr>
            <p:cNvPr id="2062" name="Picture 14" descr="079513_337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6000"/>
            </a:blip>
            <a:srcRect l="36620" t="63802" r="32491"/>
            <a:stretch>
              <a:fillRect/>
            </a:stretch>
          </p:blipFill>
          <p:spPr bwMode="auto">
            <a:xfrm rot="1223036">
              <a:off x="4716463" y="1989138"/>
              <a:ext cx="1225550" cy="1162050"/>
            </a:xfrm>
            <a:prstGeom prst="rect">
              <a:avLst/>
            </a:prstGeom>
            <a:noFill/>
          </p:spPr>
        </p:pic>
        <p:pic>
          <p:nvPicPr>
            <p:cNvPr id="20" name="Picture 9" descr="079513_337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6000"/>
            </a:blip>
            <a:srcRect l="36620" t="63802" r="32491"/>
            <a:stretch>
              <a:fillRect/>
            </a:stretch>
          </p:blipFill>
          <p:spPr bwMode="auto">
            <a:xfrm rot="1615173">
              <a:off x="2768390" y="2571899"/>
              <a:ext cx="1225550" cy="1162050"/>
            </a:xfrm>
            <a:prstGeom prst="rect">
              <a:avLst/>
            </a:prstGeom>
            <a:noFill/>
          </p:spPr>
        </p:pic>
        <p:sp>
          <p:nvSpPr>
            <p:cNvPr id="19" name="TextBox 18"/>
            <p:cNvSpPr txBox="1"/>
            <p:nvPr/>
          </p:nvSpPr>
          <p:spPr>
            <a:xfrm>
              <a:off x="2819400" y="1447801"/>
              <a:ext cx="762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И</a:t>
              </a:r>
              <a:endParaRPr lang="ru-RU" sz="36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05000" y="2895600"/>
              <a:ext cx="304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Е</a:t>
              </a:r>
              <a:endParaRPr lang="ru-RU" sz="36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24200" y="28956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Ё</a:t>
              </a:r>
              <a:endParaRPr lang="ru-RU" sz="36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 flipH="1">
              <a:off x="4648200" y="9906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Ю</a:t>
              </a:r>
              <a:endParaRPr lang="ru-RU" sz="36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953000" y="22098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Я</a:t>
              </a:r>
              <a:endParaRPr lang="ru-RU" sz="36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096000" y="4572000"/>
              <a:ext cx="685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Ь</a:t>
              </a:r>
              <a:endParaRPr lang="ru-RU" sz="3600" b="1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838200" y="5715000"/>
            <a:ext cx="510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 обозначается мягкость согласных на письме 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185 L -0.54428 0.0101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5821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Внимание! Назовите только те слова ,в которых мягкость согласных обозначается буквой Ь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Пришла поздняя осень.</a:t>
            </a:r>
            <a:br>
              <a:rPr lang="ru-RU" dirty="0" smtClean="0"/>
            </a:br>
            <a:r>
              <a:rPr lang="ru-RU" dirty="0" smtClean="0"/>
              <a:t>Был тёплый летний день.</a:t>
            </a:r>
            <a:br>
              <a:rPr lang="ru-RU" dirty="0" smtClean="0"/>
            </a:br>
            <a:r>
              <a:rPr lang="ru-RU" dirty="0" smtClean="0"/>
              <a:t>Лёва и Петя идут гулять.</a:t>
            </a:r>
            <a:br>
              <a:rPr lang="ru-RU" dirty="0" smtClean="0"/>
            </a:br>
            <a:r>
              <a:rPr lang="ru-RU" dirty="0" smtClean="0"/>
              <a:t>Из школы шли мальчик и девочка.</a:t>
            </a:r>
            <a:br>
              <a:rPr lang="ru-RU" dirty="0" smtClean="0"/>
            </a:br>
            <a:r>
              <a:rPr lang="ru-RU" dirty="0" smtClean="0"/>
              <a:t>Дети слепили снежную крепость.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b3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09600"/>
            <a:ext cx="1066801" cy="1001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Целепологание</a:t>
            </a:r>
            <a:endParaRPr lang="ru-RU" dirty="0"/>
          </a:p>
        </p:txBody>
      </p:sp>
      <p:pic>
        <p:nvPicPr>
          <p:cNvPr id="3" name="Рисунок 2" descr="b3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0"/>
            <a:ext cx="1292225" cy="13065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95400" y="1371600"/>
            <a:ext cx="6858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Выпишите из стихотворения формы слов ,пропуская букву , обозначающую безударный звук.</a:t>
            </a:r>
          </a:p>
          <a:p>
            <a:endParaRPr lang="ru-RU" dirty="0" smtClean="0"/>
          </a:p>
          <a:p>
            <a:r>
              <a:rPr lang="ru-RU" sz="2400" dirty="0" smtClean="0"/>
              <a:t>На берегу растёт сосна,</a:t>
            </a:r>
          </a:p>
          <a:p>
            <a:r>
              <a:rPr lang="ru-RU" sz="2400" dirty="0" smtClean="0"/>
              <a:t>А рядом с нею сосны.</a:t>
            </a:r>
          </a:p>
          <a:p>
            <a:r>
              <a:rPr lang="ru-RU" sz="2400" dirty="0" smtClean="0"/>
              <a:t>Горит прекрасная звезда,</a:t>
            </a:r>
          </a:p>
          <a:p>
            <a:r>
              <a:rPr lang="ru-RU" sz="2400" dirty="0" smtClean="0"/>
              <a:t>А рядом с нею звёзды,</a:t>
            </a:r>
          </a:p>
          <a:p>
            <a:r>
              <a:rPr lang="ru-RU" sz="2400" dirty="0" smtClean="0"/>
              <a:t>А на траве лежит роса,</a:t>
            </a:r>
          </a:p>
          <a:p>
            <a:r>
              <a:rPr lang="ru-RU" sz="2400" dirty="0" smtClean="0"/>
              <a:t>А рядом с нею росы.</a:t>
            </a:r>
          </a:p>
          <a:p>
            <a:r>
              <a:rPr lang="ru-RU" sz="2400" dirty="0" smtClean="0"/>
              <a:t>А по траве спешит коса,</a:t>
            </a:r>
          </a:p>
          <a:p>
            <a:r>
              <a:rPr lang="ru-RU" sz="2400" dirty="0" smtClean="0"/>
              <a:t>А рядом с нею косы.</a:t>
            </a:r>
          </a:p>
          <a:p>
            <a:r>
              <a:rPr lang="ru-RU" sz="2400" dirty="0" smtClean="0"/>
              <a:t>И  будет  мягкая трава</a:t>
            </a:r>
          </a:p>
          <a:p>
            <a:r>
              <a:rPr lang="ru-RU" sz="2400" dirty="0" smtClean="0"/>
              <a:t>Душистым мягким сеном.</a:t>
            </a:r>
          </a:p>
          <a:p>
            <a:endParaRPr lang="ru-RU" dirty="0"/>
          </a:p>
        </p:txBody>
      </p:sp>
      <p:pic>
        <p:nvPicPr>
          <p:cNvPr id="5" name="Рисунок 6" descr="40623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714752"/>
            <a:ext cx="242889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Целепологание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371600"/>
            <a:ext cx="82296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Какие слова  выписали ?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400" dirty="0" smtClean="0"/>
              <a:t>С…сна  - сосны, </a:t>
            </a:r>
            <a:r>
              <a:rPr lang="ru-RU" sz="2400" dirty="0" err="1" smtClean="0"/>
              <a:t>зв</a:t>
            </a:r>
            <a:r>
              <a:rPr lang="ru-RU" sz="2400" dirty="0" smtClean="0"/>
              <a:t>…</a:t>
            </a:r>
            <a:r>
              <a:rPr lang="ru-RU" sz="2400" dirty="0" err="1" smtClean="0"/>
              <a:t>зда</a:t>
            </a:r>
            <a:r>
              <a:rPr lang="ru-RU" sz="2400" dirty="0" smtClean="0"/>
              <a:t> – звёзды, р…</a:t>
            </a:r>
            <a:r>
              <a:rPr lang="ru-RU" sz="2400" dirty="0" err="1" smtClean="0"/>
              <a:t>са</a:t>
            </a:r>
            <a:r>
              <a:rPr lang="ru-RU" sz="2400" dirty="0" smtClean="0"/>
              <a:t> – росы,</a:t>
            </a:r>
          </a:p>
          <a:p>
            <a:r>
              <a:rPr lang="ru-RU" sz="2400" dirty="0" smtClean="0"/>
              <a:t> к…</a:t>
            </a:r>
            <a:r>
              <a:rPr lang="ru-RU" sz="2400" dirty="0" err="1" smtClean="0"/>
              <a:t>са</a:t>
            </a:r>
            <a:r>
              <a:rPr lang="ru-RU" sz="2400" dirty="0" smtClean="0"/>
              <a:t> – косы.</a:t>
            </a:r>
          </a:p>
          <a:p>
            <a:endParaRPr lang="ru-RU" dirty="0" smtClean="0"/>
          </a:p>
          <a:p>
            <a:r>
              <a:rPr lang="ru-RU" sz="2400" dirty="0" smtClean="0"/>
              <a:t>В каких словах пропустили гласные?</a:t>
            </a:r>
          </a:p>
          <a:p>
            <a:r>
              <a:rPr lang="ru-RU" sz="2400" dirty="0" smtClean="0"/>
              <a:t>Какие буквы напишите на месте пропусков. –Букву О.</a:t>
            </a:r>
          </a:p>
          <a:p>
            <a:r>
              <a:rPr lang="ru-RU" sz="2400" dirty="0" smtClean="0"/>
              <a:t>-Почему звук О произносим как А ?</a:t>
            </a:r>
          </a:p>
          <a:p>
            <a:r>
              <a:rPr lang="ru-RU" sz="2400" dirty="0" smtClean="0"/>
              <a:t>Нам надо узнать какое слово является проверочным. </a:t>
            </a:r>
          </a:p>
          <a:p>
            <a:r>
              <a:rPr lang="ru-RU" sz="2400" dirty="0" smtClean="0"/>
              <a:t>Вот мы с вами поставили цель нашего урока.</a:t>
            </a:r>
          </a:p>
          <a:p>
            <a:r>
              <a:rPr lang="ru-RU" sz="2400" dirty="0" smtClean="0"/>
              <a:t>Сформулируйте  сами цель нашего урока.</a:t>
            </a:r>
          </a:p>
          <a:p>
            <a:r>
              <a:rPr lang="ru-RU" sz="2400" dirty="0" smtClean="0"/>
              <a:t>Да . Сегодня мы должны узнать  и научиться правильно подбирать проверочное слово.</a:t>
            </a:r>
            <a:endParaRPr lang="ru-RU" sz="2400" dirty="0"/>
          </a:p>
        </p:txBody>
      </p:sp>
      <p:pic>
        <p:nvPicPr>
          <p:cNvPr id="4" name="Рисунок 3" descr="b3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0"/>
            <a:ext cx="1292225" cy="1306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745</Words>
  <Application>Microsoft Office PowerPoint</Application>
  <PresentationFormat>Экран (4:3)</PresentationFormat>
  <Paragraphs>152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Урок русского языка во 2 классе</vt:lpstr>
      <vt:lpstr>Слайд 2</vt:lpstr>
      <vt:lpstr>Слайд 3</vt:lpstr>
      <vt:lpstr>Согласные делятся на</vt:lpstr>
      <vt:lpstr>Согласные делятся на</vt:lpstr>
      <vt:lpstr>Слайд 6</vt:lpstr>
      <vt:lpstr> Внимание! Назовите только те слова ,в которых мягкость согласных обозначается буквой Ь  Пришла поздняя осень. Был тёплый летний день. Лёва и Петя идут гулять. Из школы шли мальчик и девочка. Дети слепили снежную крепость.  </vt:lpstr>
      <vt:lpstr>Целепологание</vt:lpstr>
      <vt:lpstr>Целепологание</vt:lpstr>
      <vt:lpstr>Открытие нового  знания </vt:lpstr>
      <vt:lpstr>Моделирование открытого знания с проговариванием во внешней речи</vt:lpstr>
      <vt:lpstr>Сделаем вывод</vt:lpstr>
      <vt:lpstr>Алгоритм проверки</vt:lpstr>
      <vt:lpstr>Физминутка</vt:lpstr>
      <vt:lpstr>Слайд 15</vt:lpstr>
      <vt:lpstr>Самостоятельная работа с самопроверкой по эталону</vt:lpstr>
      <vt:lpstr>Слайд 17</vt:lpstr>
      <vt:lpstr>Включение в собственную  систему знаний</vt:lpstr>
      <vt:lpstr>Рефлексия (обобщение) оценка своей работы</vt:lpstr>
      <vt:lpstr>Слайд 20</vt:lpstr>
      <vt:lpstr>Домашнее задание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во 2 классе</dc:title>
  <dc:creator>Андрей Уксусников</dc:creator>
  <cp:lastModifiedBy>1</cp:lastModifiedBy>
  <cp:revision>49</cp:revision>
  <dcterms:created xsi:type="dcterms:W3CDTF">2019-09-22T09:20:07Z</dcterms:created>
  <dcterms:modified xsi:type="dcterms:W3CDTF">2019-09-28T15:30:36Z</dcterms:modified>
</cp:coreProperties>
</file>